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8" r:id="rId3"/>
    <p:sldId id="299" r:id="rId4"/>
    <p:sldId id="300" r:id="rId5"/>
    <p:sldId id="301" r:id="rId6"/>
    <p:sldId id="302" r:id="rId7"/>
    <p:sldId id="303" r:id="rId8"/>
    <p:sldId id="304" r:id="rId9"/>
    <p:sldId id="305" r:id="rId10"/>
    <p:sldId id="287" r:id="rId11"/>
    <p:sldId id="288" r:id="rId12"/>
    <p:sldId id="289" r:id="rId13"/>
    <p:sldId id="290" r:id="rId14"/>
    <p:sldId id="291" r:id="rId15"/>
    <p:sldId id="292" r:id="rId16"/>
    <p:sldId id="293" r:id="rId17"/>
    <p:sldId id="294" r:id="rId18"/>
    <p:sldId id="295" r:id="rId19"/>
    <p:sldId id="296" r:id="rId20"/>
    <p:sldId id="297"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72" r:id="rId34"/>
    <p:sldId id="273" r:id="rId35"/>
    <p:sldId id="306" r:id="rId36"/>
    <p:sldId id="307" r:id="rId37"/>
    <p:sldId id="30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0FA226D5-FAFA-4CFA-92C0-06245E4472F3}" type="datetimeFigureOut">
              <a:rPr lang="en-US" smtClean="0"/>
              <a:t>4/15/2021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4535A9-E50A-42E3-BDF4-43384E3229D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FA226D5-FAFA-4CFA-92C0-06245E4472F3}"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535A9-E50A-42E3-BDF4-43384E3229D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FA226D5-FAFA-4CFA-92C0-06245E4472F3}"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535A9-E50A-42E3-BDF4-43384E3229D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FA226D5-FAFA-4CFA-92C0-06245E4472F3}"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535A9-E50A-42E3-BDF4-43384E3229D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0FA226D5-FAFA-4CFA-92C0-06245E4472F3}"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535A9-E50A-42E3-BDF4-43384E3229D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FA226D5-FAFA-4CFA-92C0-06245E4472F3}"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535A9-E50A-42E3-BDF4-43384E3229D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0FA226D5-FAFA-4CFA-92C0-06245E4472F3}" type="datetimeFigureOut">
              <a:rPr lang="en-US" smtClean="0"/>
              <a:t>4/15/2021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4535A9-E50A-42E3-BDF4-43384E3229D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0FA226D5-FAFA-4CFA-92C0-06245E4472F3}" type="datetimeFigureOut">
              <a:rPr lang="en-US" smtClean="0"/>
              <a:t>4/15/2021</a:t>
            </a:fld>
            <a:endParaRPr lang="en-US"/>
          </a:p>
        </p:txBody>
      </p:sp>
      <p:sp>
        <p:nvSpPr>
          <p:cNvPr id="8" name="Slide Number Placeholder 7"/>
          <p:cNvSpPr>
            <a:spLocks noGrp="1"/>
          </p:cNvSpPr>
          <p:nvPr>
            <p:ph type="sldNum" sz="quarter" idx="11"/>
          </p:nvPr>
        </p:nvSpPr>
        <p:spPr/>
        <p:txBody>
          <a:bodyPr/>
          <a:lstStyle/>
          <a:p>
            <a:fld id="{8E4535A9-E50A-42E3-BDF4-43384E3229D2}"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A226D5-FAFA-4CFA-92C0-06245E4472F3}" type="datetimeFigureOut">
              <a:rPr lang="en-US" smtClean="0"/>
              <a:t>4/15/2021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4535A9-E50A-42E3-BDF4-43384E3229D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FA226D5-FAFA-4CFA-92C0-06245E4472F3}"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8E4535A9-E50A-42E3-BDF4-43384E3229D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0FA226D5-FAFA-4CFA-92C0-06245E4472F3}"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535A9-E50A-42E3-BDF4-43384E3229D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0FA226D5-FAFA-4CFA-92C0-06245E4472F3}" type="datetimeFigureOut">
              <a:rPr lang="en-US" smtClean="0"/>
              <a:t>4/15/2021</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8E4535A9-E50A-42E3-BDF4-43384E3229D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09800"/>
            <a:ext cx="7800536" cy="2301240"/>
          </a:xfrm>
        </p:spPr>
        <p:txBody>
          <a:bodyPr/>
          <a:lstStyle/>
          <a:p>
            <a:r>
              <a:rPr lang="en-US" dirty="0" smtClean="0">
                <a:effectLst/>
              </a:rPr>
              <a:t>E-Waste management system</a:t>
            </a:r>
            <a:endParaRPr lang="en-US" dirty="0"/>
          </a:p>
        </p:txBody>
      </p:sp>
    </p:spTree>
    <p:extLst>
      <p:ext uri="{BB962C8B-B14F-4D97-AF65-F5344CB8AC3E}">
        <p14:creationId xmlns:p14="http://schemas.microsoft.com/office/powerpoint/2010/main" val="1676881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0FA9EFC-0DBB-46A1-8644-56A0707F1E73}" type="slidenum">
              <a:rPr lang="en-US"/>
              <a:pPr/>
              <a:t>10</a:t>
            </a:fld>
            <a:endParaRPr lang="en-US"/>
          </a:p>
        </p:txBody>
      </p:sp>
      <p:sp>
        <p:nvSpPr>
          <p:cNvPr id="7170" name="Rectangle 2"/>
          <p:cNvSpPr>
            <a:spLocks noGrp="1" noChangeArrowheads="1"/>
          </p:cNvSpPr>
          <p:nvPr>
            <p:ph type="title"/>
          </p:nvPr>
        </p:nvSpPr>
        <p:spPr/>
        <p:txBody>
          <a:bodyPr>
            <a:normAutofit fontScale="90000"/>
          </a:bodyPr>
          <a:lstStyle/>
          <a:p>
            <a:r>
              <a:rPr lang="en-US" dirty="0"/>
              <a:t>Frontend software details</a:t>
            </a:r>
          </a:p>
        </p:txBody>
      </p:sp>
      <p:sp>
        <p:nvSpPr>
          <p:cNvPr id="7171" name="Rectangle 3"/>
          <p:cNvSpPr>
            <a:spLocks noGrp="1" noChangeArrowheads="1"/>
          </p:cNvSpPr>
          <p:nvPr>
            <p:ph type="body" idx="1"/>
          </p:nvPr>
        </p:nvSpPr>
        <p:spPr/>
        <p:txBody>
          <a:bodyPr>
            <a:normAutofit fontScale="92500" lnSpcReduction="20000"/>
          </a:bodyPr>
          <a:lstStyle/>
          <a:p>
            <a:r>
              <a:rPr lang="en-US" dirty="0"/>
              <a:t>The frontend of the project is developed elegantly to support a user interface that is interactive in nature and simple to use for any </a:t>
            </a:r>
            <a:r>
              <a:rPr lang="en-US" dirty="0" smtClean="0"/>
              <a:t>user.</a:t>
            </a:r>
            <a:endParaRPr lang="en-US" dirty="0"/>
          </a:p>
          <a:p>
            <a:r>
              <a:rPr lang="en-US" dirty="0"/>
              <a:t>The technology stack for developing </a:t>
            </a:r>
            <a:r>
              <a:rPr lang="en-US" dirty="0" smtClean="0"/>
              <a:t>frontend </a:t>
            </a:r>
            <a:r>
              <a:rPr lang="en-US" dirty="0"/>
              <a:t>application is:</a:t>
            </a:r>
            <a:endParaRPr lang="en-US" dirty="0" smtClean="0"/>
          </a:p>
          <a:p>
            <a:pPr lvl="2"/>
            <a:r>
              <a:rPr lang="en-US" dirty="0" smtClean="0"/>
              <a:t>HTML</a:t>
            </a:r>
            <a:endParaRPr lang="en-US" dirty="0"/>
          </a:p>
          <a:p>
            <a:pPr lvl="2"/>
            <a:r>
              <a:rPr lang="en-US" dirty="0" smtClean="0"/>
              <a:t>CSS</a:t>
            </a:r>
            <a:endParaRPr lang="en-US" dirty="0"/>
          </a:p>
          <a:p>
            <a:pPr lvl="2"/>
            <a:endParaRPr lang="en-US" dirty="0"/>
          </a:p>
        </p:txBody>
      </p:sp>
    </p:spTree>
    <p:extLst>
      <p:ext uri="{BB962C8B-B14F-4D97-AF65-F5344CB8AC3E}">
        <p14:creationId xmlns:p14="http://schemas.microsoft.com/office/powerpoint/2010/main" val="2330170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027486D-905C-4B3D-B4EF-671B1F677340}" type="slidenum">
              <a:rPr lang="en-US"/>
              <a:pPr/>
              <a:t>11</a:t>
            </a:fld>
            <a:endParaRPr lang="en-US"/>
          </a:p>
        </p:txBody>
      </p:sp>
      <p:sp>
        <p:nvSpPr>
          <p:cNvPr id="84994" name="Rectangle 2"/>
          <p:cNvSpPr>
            <a:spLocks noGrp="1" noChangeArrowheads="1"/>
          </p:cNvSpPr>
          <p:nvPr>
            <p:ph type="title"/>
          </p:nvPr>
        </p:nvSpPr>
        <p:spPr/>
        <p:txBody>
          <a:bodyPr>
            <a:normAutofit fontScale="90000"/>
          </a:bodyPr>
          <a:lstStyle/>
          <a:p>
            <a:r>
              <a:rPr lang="en-US" dirty="0"/>
              <a:t>Backend software details</a:t>
            </a:r>
          </a:p>
        </p:txBody>
      </p:sp>
      <p:sp>
        <p:nvSpPr>
          <p:cNvPr id="84995" name="Rectangle 3"/>
          <p:cNvSpPr>
            <a:spLocks noGrp="1" noChangeArrowheads="1"/>
          </p:cNvSpPr>
          <p:nvPr>
            <p:ph type="body" idx="1"/>
          </p:nvPr>
        </p:nvSpPr>
        <p:spPr/>
        <p:txBody>
          <a:bodyPr>
            <a:normAutofit fontScale="85000" lnSpcReduction="10000"/>
          </a:bodyPr>
          <a:lstStyle/>
          <a:p>
            <a:r>
              <a:rPr lang="en-US" dirty="0"/>
              <a:t>The backend of the project is running on local machine and the database is connected to a local host. The database stores/views and retrieves the details collected from each client.</a:t>
            </a:r>
          </a:p>
          <a:p>
            <a:r>
              <a:rPr lang="en-US" dirty="0"/>
              <a:t>The technology stack for developing </a:t>
            </a:r>
            <a:r>
              <a:rPr lang="en-US" dirty="0" smtClean="0"/>
              <a:t>backend </a:t>
            </a:r>
            <a:r>
              <a:rPr lang="en-US" dirty="0"/>
              <a:t>application is:</a:t>
            </a:r>
          </a:p>
          <a:p>
            <a:pPr lvl="2"/>
            <a:r>
              <a:rPr lang="en-US" dirty="0" smtClean="0"/>
              <a:t>MySQL</a:t>
            </a:r>
            <a:endParaRPr lang="en-US" dirty="0"/>
          </a:p>
          <a:p>
            <a:pPr lvl="2"/>
            <a:r>
              <a:rPr lang="en-US" dirty="0" smtClean="0"/>
              <a:t>PHP</a:t>
            </a:r>
            <a:endParaRPr lang="en-US" dirty="0"/>
          </a:p>
          <a:p>
            <a:pPr lvl="2"/>
            <a:endParaRPr lang="en-US" dirty="0"/>
          </a:p>
          <a:p>
            <a:pPr marL="36576" indent="0">
              <a:lnSpc>
                <a:spcPct val="80000"/>
              </a:lnSpc>
              <a:buNone/>
            </a:pPr>
            <a:endParaRPr lang="en-US" sz="2000" dirty="0"/>
          </a:p>
        </p:txBody>
      </p:sp>
    </p:spTree>
    <p:extLst>
      <p:ext uri="{BB962C8B-B14F-4D97-AF65-F5344CB8AC3E}">
        <p14:creationId xmlns:p14="http://schemas.microsoft.com/office/powerpoint/2010/main" val="1625833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84D4E77-3C87-4861-887B-6FDC89E2732C}" type="slidenum">
              <a:rPr lang="en-US"/>
              <a:pPr/>
              <a:t>12</a:t>
            </a:fld>
            <a:endParaRPr lang="en-US"/>
          </a:p>
        </p:txBody>
      </p:sp>
      <p:sp>
        <p:nvSpPr>
          <p:cNvPr id="86018" name="Rectangle 2"/>
          <p:cNvSpPr>
            <a:spLocks noGrp="1" noChangeArrowheads="1"/>
          </p:cNvSpPr>
          <p:nvPr>
            <p:ph type="title"/>
          </p:nvPr>
        </p:nvSpPr>
        <p:spPr>
          <a:xfrm>
            <a:off x="152400" y="274638"/>
            <a:ext cx="8991600" cy="4373562"/>
          </a:xfrm>
        </p:spPr>
        <p:txBody>
          <a:bodyPr>
            <a:normAutofit/>
          </a:bodyPr>
          <a:lstStyle/>
          <a:p>
            <a:r>
              <a:rPr lang="en-US" dirty="0"/>
              <a:t>Sample screenshots of the project</a:t>
            </a:r>
          </a:p>
        </p:txBody>
      </p:sp>
    </p:spTree>
    <p:extLst>
      <p:ext uri="{BB962C8B-B14F-4D97-AF65-F5344CB8AC3E}">
        <p14:creationId xmlns:p14="http://schemas.microsoft.com/office/powerpoint/2010/main" val="817518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C1D7D06-C7AE-4339-BA69-FCB2375F2BA0}" type="slidenum">
              <a:rPr lang="en-US"/>
              <a:pPr/>
              <a:t>13</a:t>
            </a:fld>
            <a:endParaRPr lang="en-US"/>
          </a:p>
        </p:txBody>
      </p:sp>
      <p:sp>
        <p:nvSpPr>
          <p:cNvPr id="87042" name="Rectangle 2"/>
          <p:cNvSpPr>
            <a:spLocks noGrp="1" noChangeArrowheads="1"/>
          </p:cNvSpPr>
          <p:nvPr>
            <p:ph type="title"/>
          </p:nvPr>
        </p:nvSpPr>
        <p:spPr>
          <a:xfrm>
            <a:off x="685800" y="2590800"/>
            <a:ext cx="7467600" cy="1447800"/>
          </a:xfrm>
        </p:spPr>
        <p:txBody>
          <a:bodyPr>
            <a:normAutofit fontScale="90000"/>
          </a:bodyPr>
          <a:lstStyle/>
          <a:p>
            <a:r>
              <a:rPr lang="en-US" dirty="0" smtClean="0"/>
              <a:t>Frontend Samples</a:t>
            </a:r>
            <a:endParaRPr lang="en-US" dirty="0"/>
          </a:p>
        </p:txBody>
      </p:sp>
    </p:spTree>
    <p:extLst>
      <p:ext uri="{BB962C8B-B14F-4D97-AF65-F5344CB8AC3E}">
        <p14:creationId xmlns:p14="http://schemas.microsoft.com/office/powerpoint/2010/main" val="2431062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FB34F64-602D-4CCF-BFF3-AEEEFD0FED85}" type="slidenum">
              <a:rPr lang="en-US"/>
              <a:pPr/>
              <a:t>14</a:t>
            </a:fld>
            <a:endParaRPr lang="en-US"/>
          </a:p>
        </p:txBody>
      </p:sp>
      <p:sp>
        <p:nvSpPr>
          <p:cNvPr id="39938" name="Rectangle 2"/>
          <p:cNvSpPr>
            <a:spLocks noGrp="1" noChangeArrowheads="1"/>
          </p:cNvSpPr>
          <p:nvPr>
            <p:ph type="title"/>
          </p:nvPr>
        </p:nvSpPr>
        <p:spPr>
          <a:xfrm>
            <a:off x="457200" y="274638"/>
            <a:ext cx="7467600" cy="715962"/>
          </a:xfrm>
        </p:spPr>
        <p:txBody>
          <a:bodyPr>
            <a:normAutofit fontScale="90000"/>
          </a:bodyPr>
          <a:lstStyle/>
          <a:p>
            <a:r>
              <a:rPr lang="en-US" dirty="0" smtClean="0"/>
              <a:t>Home page</a:t>
            </a:r>
            <a:endParaRPr lang="en-US" dirty="0"/>
          </a:p>
        </p:txBody>
      </p:sp>
      <p:sp>
        <p:nvSpPr>
          <p:cNvPr id="39939" name="Rectangle 3"/>
          <p:cNvSpPr>
            <a:spLocks noGrp="1" noChangeArrowheads="1"/>
          </p:cNvSpPr>
          <p:nvPr>
            <p:ph type="body" idx="1"/>
          </p:nvPr>
        </p:nvSpPr>
        <p:spPr/>
        <p:txBody>
          <a:bodyPr>
            <a:normAutofit/>
          </a:bodyPr>
          <a:lstStyle/>
          <a:p>
            <a:pPr marL="36576"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153400" cy="4730662"/>
          </a:xfrm>
          <a:prstGeom prst="rect">
            <a:avLst/>
          </a:prstGeom>
        </p:spPr>
      </p:pic>
    </p:spTree>
    <p:extLst>
      <p:ext uri="{BB962C8B-B14F-4D97-AF65-F5344CB8AC3E}">
        <p14:creationId xmlns:p14="http://schemas.microsoft.com/office/powerpoint/2010/main" val="2347205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3DBDBA9-EFA8-4056-BA5C-ECEE2B778CDF}" type="slidenum">
              <a:rPr lang="en-US"/>
              <a:pPr/>
              <a:t>15</a:t>
            </a:fld>
            <a:endParaRPr lang="en-US"/>
          </a:p>
        </p:txBody>
      </p:sp>
      <p:sp>
        <p:nvSpPr>
          <p:cNvPr id="88066" name="Rectangle 2"/>
          <p:cNvSpPr>
            <a:spLocks noGrp="1" noChangeArrowheads="1"/>
          </p:cNvSpPr>
          <p:nvPr>
            <p:ph type="title"/>
          </p:nvPr>
        </p:nvSpPr>
        <p:spPr>
          <a:xfrm>
            <a:off x="381000" y="152400"/>
            <a:ext cx="7467600" cy="868362"/>
          </a:xfrm>
        </p:spPr>
        <p:txBody>
          <a:bodyPr>
            <a:normAutofit/>
          </a:bodyPr>
          <a:lstStyle/>
          <a:p>
            <a:r>
              <a:rPr lang="en-US" dirty="0"/>
              <a:t>About Us</a:t>
            </a:r>
          </a:p>
        </p:txBody>
      </p:sp>
      <p:sp>
        <p:nvSpPr>
          <p:cNvPr id="88067" name="Rectangle 3"/>
          <p:cNvSpPr>
            <a:spLocks noGrp="1" noChangeArrowheads="1"/>
          </p:cNvSpPr>
          <p:nvPr>
            <p:ph type="body" idx="1"/>
          </p:nvPr>
        </p:nvSpPr>
        <p:spPr/>
        <p:txBody>
          <a:bodyPr>
            <a:normAutofit/>
          </a:bodyPr>
          <a:lstStyle/>
          <a:p>
            <a:pPr marL="36576" indent="0">
              <a:lnSpc>
                <a:spcPct val="90000"/>
              </a:lnSpc>
              <a:buNone/>
            </a:pP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95400"/>
            <a:ext cx="8305800" cy="5060038"/>
          </a:xfrm>
          <a:prstGeom prst="rect">
            <a:avLst/>
          </a:prstGeom>
        </p:spPr>
      </p:pic>
    </p:spTree>
    <p:extLst>
      <p:ext uri="{BB962C8B-B14F-4D97-AF65-F5344CB8AC3E}">
        <p14:creationId xmlns:p14="http://schemas.microsoft.com/office/powerpoint/2010/main" val="409355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E7787AC-00C5-431C-BD22-9CD6052E2270}" type="slidenum">
              <a:rPr lang="en-US"/>
              <a:pPr/>
              <a:t>16</a:t>
            </a:fld>
            <a:endParaRPr lang="en-US"/>
          </a:p>
        </p:txBody>
      </p:sp>
      <p:sp>
        <p:nvSpPr>
          <p:cNvPr id="89090" name="Rectangle 2"/>
          <p:cNvSpPr>
            <a:spLocks noGrp="1" noChangeArrowheads="1"/>
          </p:cNvSpPr>
          <p:nvPr>
            <p:ph type="title"/>
          </p:nvPr>
        </p:nvSpPr>
        <p:spPr>
          <a:xfrm>
            <a:off x="457200" y="274638"/>
            <a:ext cx="7467600" cy="868362"/>
          </a:xfrm>
        </p:spPr>
        <p:txBody>
          <a:bodyPr>
            <a:normAutofit/>
          </a:bodyPr>
          <a:lstStyle/>
          <a:p>
            <a:r>
              <a:rPr lang="en-US" dirty="0" smtClean="0"/>
              <a:t>Contact us</a:t>
            </a:r>
            <a:endParaRPr lang="en-US" dirty="0"/>
          </a:p>
        </p:txBody>
      </p:sp>
      <p:sp>
        <p:nvSpPr>
          <p:cNvPr id="89091" name="Rectangle 3"/>
          <p:cNvSpPr>
            <a:spLocks noGrp="1" noChangeArrowheads="1"/>
          </p:cNvSpPr>
          <p:nvPr>
            <p:ph type="body" idx="1"/>
          </p:nvPr>
        </p:nvSpPr>
        <p:spPr>
          <a:xfrm>
            <a:off x="152400" y="1066800"/>
            <a:ext cx="8686800" cy="5059363"/>
          </a:xfrm>
        </p:spPr>
        <p:txBody>
          <a:bodyPr>
            <a:normAutofit/>
          </a:bodyPr>
          <a:lstStyle/>
          <a:p>
            <a:pPr marL="36576" indent="0">
              <a:lnSpc>
                <a:spcPct val="90000"/>
              </a:lnSpc>
              <a:buNone/>
            </a:pPr>
            <a:endParaRPr lang="en-US"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066800"/>
            <a:ext cx="8722659" cy="5105400"/>
          </a:xfrm>
          <a:prstGeom prst="rect">
            <a:avLst/>
          </a:prstGeom>
        </p:spPr>
      </p:pic>
    </p:spTree>
    <p:extLst>
      <p:ext uri="{BB962C8B-B14F-4D97-AF65-F5344CB8AC3E}">
        <p14:creationId xmlns:p14="http://schemas.microsoft.com/office/powerpoint/2010/main" val="530620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9D1F41E-D370-42AA-B513-8A892D0D37A3}" type="slidenum">
              <a:rPr lang="en-US"/>
              <a:pPr/>
              <a:t>17</a:t>
            </a:fld>
            <a:endParaRPr lang="en-US"/>
          </a:p>
        </p:txBody>
      </p:sp>
      <p:sp>
        <p:nvSpPr>
          <p:cNvPr id="43010" name="Rectangle 2"/>
          <p:cNvSpPr>
            <a:spLocks noGrp="1" noChangeArrowheads="1"/>
          </p:cNvSpPr>
          <p:nvPr>
            <p:ph type="title"/>
          </p:nvPr>
        </p:nvSpPr>
        <p:spPr>
          <a:xfrm>
            <a:off x="990600" y="304800"/>
            <a:ext cx="7467600" cy="808038"/>
          </a:xfrm>
        </p:spPr>
        <p:txBody>
          <a:bodyPr>
            <a:normAutofit/>
          </a:bodyPr>
          <a:lstStyle/>
          <a:p>
            <a:r>
              <a:rPr lang="en-US" dirty="0" smtClean="0"/>
              <a:t>Sign-up</a:t>
            </a:r>
            <a:endParaRPr lang="en-US" dirty="0"/>
          </a:p>
        </p:txBody>
      </p:sp>
      <p:sp>
        <p:nvSpPr>
          <p:cNvPr id="43011" name="Rectangle 3"/>
          <p:cNvSpPr>
            <a:spLocks noGrp="1" noChangeArrowheads="1"/>
          </p:cNvSpPr>
          <p:nvPr>
            <p:ph type="body" idx="1"/>
          </p:nvPr>
        </p:nvSpPr>
        <p:spPr>
          <a:xfrm>
            <a:off x="457200" y="1143000"/>
            <a:ext cx="8305800" cy="4983163"/>
          </a:xfrm>
        </p:spPr>
        <p:txBody>
          <a:bodyPr>
            <a:normAutofit/>
          </a:bodyPr>
          <a:lstStyle/>
          <a:p>
            <a:pPr marL="36576" indent="0">
              <a:buNone/>
            </a:pPr>
            <a:endParaRPr lang="en-US" sz="24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695" r="3180" b="6471"/>
          <a:stretch/>
        </p:blipFill>
        <p:spPr>
          <a:xfrm>
            <a:off x="381000" y="1143000"/>
            <a:ext cx="8382000" cy="5029200"/>
          </a:xfrm>
          <a:prstGeom prst="rect">
            <a:avLst/>
          </a:prstGeom>
        </p:spPr>
      </p:pic>
    </p:spTree>
    <p:extLst>
      <p:ext uri="{BB962C8B-B14F-4D97-AF65-F5344CB8AC3E}">
        <p14:creationId xmlns:p14="http://schemas.microsoft.com/office/powerpoint/2010/main" val="345747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AD0F666-0070-4AF0-9F36-E3DB6AEEBA5C}" type="slidenum">
              <a:rPr lang="en-US"/>
              <a:pPr/>
              <a:t>18</a:t>
            </a:fld>
            <a:endParaRPr lang="en-US"/>
          </a:p>
        </p:txBody>
      </p:sp>
      <p:sp>
        <p:nvSpPr>
          <p:cNvPr id="91138" name="Rectangle 2"/>
          <p:cNvSpPr>
            <a:spLocks noGrp="1" noChangeArrowheads="1"/>
          </p:cNvSpPr>
          <p:nvPr>
            <p:ph type="title"/>
          </p:nvPr>
        </p:nvSpPr>
        <p:spPr>
          <a:xfrm>
            <a:off x="457200" y="274638"/>
            <a:ext cx="7467600" cy="944562"/>
          </a:xfrm>
        </p:spPr>
        <p:txBody>
          <a:bodyPr>
            <a:normAutofit/>
          </a:bodyPr>
          <a:lstStyle/>
          <a:p>
            <a:r>
              <a:rPr lang="en-US" dirty="0" smtClean="0"/>
              <a:t>Login</a:t>
            </a:r>
            <a:endParaRPr lang="en-US" dirty="0"/>
          </a:p>
        </p:txBody>
      </p:sp>
      <p:sp>
        <p:nvSpPr>
          <p:cNvPr id="91139" name="Rectangle 3"/>
          <p:cNvSpPr>
            <a:spLocks noGrp="1" noChangeArrowheads="1"/>
          </p:cNvSpPr>
          <p:nvPr>
            <p:ph type="body" idx="1"/>
          </p:nvPr>
        </p:nvSpPr>
        <p:spPr>
          <a:xfrm>
            <a:off x="457200" y="1219200"/>
            <a:ext cx="8305800" cy="4906963"/>
          </a:xfrm>
        </p:spPr>
        <p:txBody>
          <a:bodyPr>
            <a:normAutofit/>
          </a:bodyPr>
          <a:lstStyle/>
          <a:p>
            <a:pPr marL="36576" indent="0">
              <a:lnSpc>
                <a:spcPct val="80000"/>
              </a:lnSpc>
              <a:buNone/>
            </a:pP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9200"/>
            <a:ext cx="8305800" cy="4953000"/>
          </a:xfrm>
          <a:prstGeom prst="rect">
            <a:avLst/>
          </a:prstGeom>
        </p:spPr>
      </p:pic>
    </p:spTree>
    <p:extLst>
      <p:ext uri="{BB962C8B-B14F-4D97-AF65-F5344CB8AC3E}">
        <p14:creationId xmlns:p14="http://schemas.microsoft.com/office/powerpoint/2010/main" val="849941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86BE27E-19C3-4A56-96F3-EA6AE7BC853C}" type="slidenum">
              <a:rPr lang="en-US"/>
              <a:pPr/>
              <a:t>19</a:t>
            </a:fld>
            <a:endParaRPr lang="en-US"/>
          </a:p>
        </p:txBody>
      </p:sp>
      <p:sp>
        <p:nvSpPr>
          <p:cNvPr id="92162" name="Rectangle 2"/>
          <p:cNvSpPr>
            <a:spLocks noGrp="1" noChangeArrowheads="1"/>
          </p:cNvSpPr>
          <p:nvPr>
            <p:ph type="title"/>
          </p:nvPr>
        </p:nvSpPr>
        <p:spPr>
          <a:xfrm>
            <a:off x="457200" y="274638"/>
            <a:ext cx="7467600" cy="639762"/>
          </a:xfrm>
        </p:spPr>
        <p:txBody>
          <a:bodyPr>
            <a:normAutofit fontScale="90000"/>
          </a:bodyPr>
          <a:lstStyle/>
          <a:p>
            <a:r>
              <a:rPr lang="en-US" dirty="0" smtClean="0"/>
              <a:t>Admin panel</a:t>
            </a:r>
            <a:endParaRPr lang="en-US" dirty="0"/>
          </a:p>
        </p:txBody>
      </p:sp>
      <p:sp>
        <p:nvSpPr>
          <p:cNvPr id="92163" name="Rectangle 3"/>
          <p:cNvSpPr>
            <a:spLocks noGrp="1" noChangeArrowheads="1"/>
          </p:cNvSpPr>
          <p:nvPr>
            <p:ph type="body" idx="1"/>
          </p:nvPr>
        </p:nvSpPr>
        <p:spPr>
          <a:xfrm>
            <a:off x="457200" y="990601"/>
            <a:ext cx="8095129" cy="3810000"/>
          </a:xfrm>
        </p:spPr>
        <p:txBody>
          <a:bodyPr>
            <a:normAutofit/>
          </a:bodyPr>
          <a:lstStyle/>
          <a:p>
            <a:pPr marL="36576" indent="0">
              <a:lnSpc>
                <a:spcPct val="90000"/>
              </a:lnSpc>
              <a:buNone/>
            </a:pPr>
            <a:endParaRPr lang="en-US" sz="20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811" b="3436"/>
          <a:stretch/>
        </p:blipFill>
        <p:spPr>
          <a:xfrm>
            <a:off x="457200" y="990599"/>
            <a:ext cx="8095129" cy="3810001"/>
          </a:xfrm>
          <a:prstGeom prst="rect">
            <a:avLst/>
          </a:prstGeom>
        </p:spPr>
      </p:pic>
      <p:sp>
        <p:nvSpPr>
          <p:cNvPr id="7" name="Rectangle 2"/>
          <p:cNvSpPr txBox="1">
            <a:spLocks noChangeArrowheads="1"/>
          </p:cNvSpPr>
          <p:nvPr/>
        </p:nvSpPr>
        <p:spPr>
          <a:xfrm>
            <a:off x="439271" y="5334000"/>
            <a:ext cx="7467600" cy="639762"/>
          </a:xfrm>
          <a:prstGeom prst="rect">
            <a:avLst/>
          </a:prstGeom>
        </p:spPr>
        <p:txBody>
          <a:bodyPr vert="horz" lIns="45720" rIns="45720" anchor="ctr">
            <a:normAutofit fontScale="45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dirty="0"/>
              <a:t>The admin can make, publish and delete notifications from this page.</a:t>
            </a:r>
          </a:p>
        </p:txBody>
      </p:sp>
    </p:spTree>
    <p:extLst>
      <p:ext uri="{BB962C8B-B14F-4D97-AF65-F5344CB8AC3E}">
        <p14:creationId xmlns:p14="http://schemas.microsoft.com/office/powerpoint/2010/main" val="192881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 statement</a:t>
            </a:r>
            <a:endParaRPr lang="en-US" dirty="0"/>
          </a:p>
        </p:txBody>
      </p:sp>
      <p:sp>
        <p:nvSpPr>
          <p:cNvPr id="3" name="Content Placeholder 2"/>
          <p:cNvSpPr>
            <a:spLocks noGrp="1"/>
          </p:cNvSpPr>
          <p:nvPr>
            <p:ph idx="1"/>
          </p:nvPr>
        </p:nvSpPr>
        <p:spPr/>
        <p:txBody>
          <a:bodyPr>
            <a:normAutofit fontScale="55000" lnSpcReduction="20000"/>
          </a:bodyPr>
          <a:lstStyle/>
          <a:p>
            <a:pPr marL="36576" indent="0">
              <a:buNone/>
            </a:pPr>
            <a:r>
              <a:rPr lang="en-US" dirty="0"/>
              <a:t>Despite the adverse use of technological devices to achieve an economy that is driven by technology, there has been an alarm raised on what to do with obsolete technology due to lack of a better system of handling such crisis. There has been an increase in population in last decade for people who have learned to depend on the use of computing devices for their day to day activities making the number of end of life devices high and the only thing people do is store these devices in their stores or give them away to venders at a cost offer. The repair shops in town are becoming overwhelmed with non-functional devices with nowhere to take them and there arises a gap for a system that will help in coordinating a careful and secure collection and disposal of these devices.</a:t>
            </a:r>
          </a:p>
        </p:txBody>
      </p:sp>
    </p:spTree>
    <p:extLst>
      <p:ext uri="{BB962C8B-B14F-4D97-AF65-F5344CB8AC3E}">
        <p14:creationId xmlns:p14="http://schemas.microsoft.com/office/powerpoint/2010/main" val="472557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8A68B7C-A3AD-48B6-9F76-0E2B7AD8048F}" type="slidenum">
              <a:rPr lang="en-US"/>
              <a:pPr/>
              <a:t>20</a:t>
            </a:fld>
            <a:endParaRPr lang="en-US"/>
          </a:p>
        </p:txBody>
      </p:sp>
      <p:sp>
        <p:nvSpPr>
          <p:cNvPr id="94210" name="Rectangle 2"/>
          <p:cNvSpPr>
            <a:spLocks noGrp="1" noChangeArrowheads="1"/>
          </p:cNvSpPr>
          <p:nvPr>
            <p:ph type="title"/>
          </p:nvPr>
        </p:nvSpPr>
        <p:spPr>
          <a:xfrm>
            <a:off x="457200" y="274638"/>
            <a:ext cx="7467600" cy="1249362"/>
          </a:xfrm>
        </p:spPr>
        <p:txBody>
          <a:bodyPr>
            <a:normAutofit/>
          </a:bodyPr>
          <a:lstStyle/>
          <a:p>
            <a:r>
              <a:rPr lang="en-US" sz="3600" dirty="0"/>
              <a:t>Admin manage users and payments.</a:t>
            </a:r>
          </a:p>
        </p:txBody>
      </p:sp>
      <p:sp>
        <p:nvSpPr>
          <p:cNvPr id="94211" name="Rectangle 3"/>
          <p:cNvSpPr>
            <a:spLocks noGrp="1" noChangeArrowheads="1"/>
          </p:cNvSpPr>
          <p:nvPr>
            <p:ph type="body" idx="1"/>
          </p:nvPr>
        </p:nvSpPr>
        <p:spPr>
          <a:xfrm>
            <a:off x="457200" y="1600200"/>
            <a:ext cx="7467600" cy="3809999"/>
          </a:xfrm>
        </p:spPr>
        <p:txBody>
          <a:bodyPr>
            <a:normAutofit/>
          </a:bodyPr>
          <a:lstStyle/>
          <a:p>
            <a:pPr marL="36576" indent="0">
              <a:lnSpc>
                <a:spcPct val="80000"/>
              </a:lnSpc>
              <a:buNone/>
            </a:pPr>
            <a:endParaRPr lang="en-US" sz="2800" dirty="0"/>
          </a:p>
        </p:txBody>
      </p:sp>
      <p:sp>
        <p:nvSpPr>
          <p:cNvPr id="6" name="Rectangle 2"/>
          <p:cNvSpPr txBox="1">
            <a:spLocks noChangeArrowheads="1"/>
          </p:cNvSpPr>
          <p:nvPr/>
        </p:nvSpPr>
        <p:spPr>
          <a:xfrm>
            <a:off x="381000" y="5410200"/>
            <a:ext cx="7467600" cy="1249362"/>
          </a:xfrm>
          <a:prstGeom prst="rect">
            <a:avLst/>
          </a:prstGeom>
        </p:spPr>
        <p:txBody>
          <a:bodyPr vert="horz" lIns="45720" rIns="45720" anchor="ctr">
            <a:normAutofit fontScale="55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sz="3600" dirty="0"/>
              <a:t>The admin </a:t>
            </a:r>
            <a:r>
              <a:rPr lang="en-US" sz="3600" dirty="0" smtClean="0"/>
              <a:t>has </a:t>
            </a:r>
            <a:r>
              <a:rPr lang="en-US" sz="3600" dirty="0"/>
              <a:t>the ability to view client detail along with the transactions made so that he can approve the collection of the waste upon payment.</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3850"/>
          <a:stretch/>
        </p:blipFill>
        <p:spPr>
          <a:xfrm>
            <a:off x="381000" y="1447800"/>
            <a:ext cx="8229600" cy="3962400"/>
          </a:xfrm>
          <a:prstGeom prst="rect">
            <a:avLst/>
          </a:prstGeom>
        </p:spPr>
      </p:pic>
    </p:spTree>
    <p:extLst>
      <p:ext uri="{BB962C8B-B14F-4D97-AF65-F5344CB8AC3E}">
        <p14:creationId xmlns:p14="http://schemas.microsoft.com/office/powerpoint/2010/main" val="817426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762000"/>
            <a:ext cx="7772400" cy="685800"/>
          </a:xfrm>
        </p:spPr>
        <p:txBody>
          <a:bodyPr>
            <a:normAutofit fontScale="90000"/>
          </a:bodyPr>
          <a:lstStyle/>
          <a:p>
            <a:pPr>
              <a:defRPr/>
            </a:pPr>
            <a:r>
              <a:rPr lang="en-US" sz="3200" dirty="0"/>
              <a:t>Admin manage location and payments.</a:t>
            </a:r>
            <a:endParaRPr lang="en-US" sz="3600" dirty="0" smtClean="0">
              <a:solidFill>
                <a:schemeClr val="tx2">
                  <a:satMod val="200000"/>
                </a:schemeClr>
              </a:solidFill>
            </a:endParaRP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0200"/>
            <a:ext cx="8305800" cy="4038600"/>
          </a:xfrm>
        </p:spPr>
      </p:pic>
      <p:sp>
        <p:nvSpPr>
          <p:cNvPr id="922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07C396DA-A209-47BF-8F1F-5C84905FBE80}" type="slidenum">
              <a:rPr lang="en-US" smtClean="0">
                <a:solidFill>
                  <a:schemeClr val="tx2"/>
                </a:solidFill>
              </a:rPr>
              <a:pPr/>
              <a:t>21</a:t>
            </a:fld>
            <a:endParaRPr lang="en-US" smtClean="0">
              <a:solidFill>
                <a:schemeClr val="tx2"/>
              </a:solidFill>
            </a:endParaRPr>
          </a:p>
        </p:txBody>
      </p:sp>
      <p:sp>
        <p:nvSpPr>
          <p:cNvPr id="6" name="Rectangle 2"/>
          <p:cNvSpPr txBox="1">
            <a:spLocks noChangeArrowheads="1"/>
          </p:cNvSpPr>
          <p:nvPr/>
        </p:nvSpPr>
        <p:spPr>
          <a:xfrm>
            <a:off x="762000" y="5791200"/>
            <a:ext cx="7772400" cy="838200"/>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defRPr/>
            </a:pPr>
            <a:r>
              <a:rPr lang="en-US" sz="1800" dirty="0"/>
              <a:t>Here the admin can add and delete a location and also make changes on the different charges that apply to the different location charges.</a:t>
            </a:r>
            <a:endParaRPr lang="en-US" sz="1800" dirty="0" smtClean="0">
              <a:solidFill>
                <a:schemeClr val="tx2">
                  <a:satMod val="200000"/>
                </a:schemeClr>
              </a:solidFill>
            </a:endParaRPr>
          </a:p>
        </p:txBody>
      </p:sp>
    </p:spTree>
    <p:extLst>
      <p:ext uri="{BB962C8B-B14F-4D97-AF65-F5344CB8AC3E}">
        <p14:creationId xmlns:p14="http://schemas.microsoft.com/office/powerpoint/2010/main" val="30160019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685800"/>
            <a:ext cx="7848600" cy="838200"/>
          </a:xfrm>
        </p:spPr>
        <p:txBody>
          <a:bodyPr>
            <a:normAutofit fontScale="90000"/>
          </a:bodyPr>
          <a:lstStyle/>
          <a:p>
            <a:pPr>
              <a:defRPr/>
            </a:pPr>
            <a:r>
              <a:rPr lang="en-US" sz="3600" dirty="0"/>
              <a:t>Admin manage waste type and payment.</a:t>
            </a:r>
            <a:endParaRPr lang="en-US" sz="3600" dirty="0" smtClean="0">
              <a:solidFill>
                <a:schemeClr val="tx2">
                  <a:satMod val="200000"/>
                </a:schemeClr>
              </a:solidFill>
            </a:endParaRPr>
          </a:p>
        </p:txBody>
      </p:sp>
      <p:pic>
        <p:nvPicPr>
          <p:cNvPr id="2" name="Content Placeholder 1"/>
          <p:cNvPicPr>
            <a:picLocks noGrp="1" noChangeAspect="1"/>
          </p:cNvPicPr>
          <p:nvPr>
            <p:ph idx="1"/>
          </p:nvPr>
        </p:nvPicPr>
        <p:blipFill rotWithShape="1">
          <a:blip r:embed="rId2">
            <a:extLst>
              <a:ext uri="{28A0092B-C50C-407E-A947-70E740481C1C}">
                <a14:useLocalDpi xmlns:a14="http://schemas.microsoft.com/office/drawing/2010/main" val="0"/>
              </a:ext>
            </a:extLst>
          </a:blip>
          <a:srcRect b="4052"/>
          <a:stretch/>
        </p:blipFill>
        <p:spPr>
          <a:xfrm>
            <a:off x="571500" y="1676400"/>
            <a:ext cx="8115300" cy="3429000"/>
          </a:xfrm>
        </p:spPr>
      </p:pic>
      <p:sp>
        <p:nvSpPr>
          <p:cNvPr id="1024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F92BA33B-F15C-46C5-9321-59A8CED753B7}" type="slidenum">
              <a:rPr lang="en-US" smtClean="0">
                <a:solidFill>
                  <a:schemeClr val="tx2"/>
                </a:solidFill>
              </a:rPr>
              <a:pPr/>
              <a:t>22</a:t>
            </a:fld>
            <a:endParaRPr lang="en-US" smtClean="0">
              <a:solidFill>
                <a:schemeClr val="tx2"/>
              </a:solidFill>
            </a:endParaRPr>
          </a:p>
        </p:txBody>
      </p:sp>
      <p:sp>
        <p:nvSpPr>
          <p:cNvPr id="6" name="Rectangle 2"/>
          <p:cNvSpPr txBox="1">
            <a:spLocks noChangeArrowheads="1"/>
          </p:cNvSpPr>
          <p:nvPr/>
        </p:nvSpPr>
        <p:spPr>
          <a:xfrm>
            <a:off x="304800" y="5257800"/>
            <a:ext cx="8382000" cy="1143000"/>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defRPr/>
            </a:pPr>
            <a:r>
              <a:rPr lang="en-US" sz="1800" dirty="0"/>
              <a:t>The admin is able to add a waste type with its distinct price for collection. This page gives the admin the ability to change the prices for the waste along with the waste type. He/she is able to perform the functionality of update and deletion.</a:t>
            </a:r>
            <a:endParaRPr lang="en-US" sz="1800" dirty="0" smtClean="0">
              <a:solidFill>
                <a:schemeClr val="tx2">
                  <a:satMod val="200000"/>
                </a:schemeClr>
              </a:solidFill>
            </a:endParaRPr>
          </a:p>
        </p:txBody>
      </p:sp>
    </p:spTree>
    <p:extLst>
      <p:ext uri="{BB962C8B-B14F-4D97-AF65-F5344CB8AC3E}">
        <p14:creationId xmlns:p14="http://schemas.microsoft.com/office/powerpoint/2010/main" val="1707174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685800"/>
            <a:ext cx="7848600" cy="838200"/>
          </a:xfrm>
        </p:spPr>
        <p:txBody>
          <a:bodyPr>
            <a:normAutofit fontScale="90000"/>
          </a:bodyPr>
          <a:lstStyle/>
          <a:p>
            <a:pPr>
              <a:defRPr/>
            </a:pPr>
            <a:r>
              <a:rPr lang="en-US" sz="3600" dirty="0"/>
              <a:t>Admin manage password.</a:t>
            </a:r>
            <a:endParaRPr lang="en-US" sz="3600" dirty="0" smtClean="0">
              <a:solidFill>
                <a:schemeClr val="tx2">
                  <a:satMod val="200000"/>
                </a:schemeClr>
              </a:solidFill>
            </a:endParaRP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641" y="1524000"/>
            <a:ext cx="8153759" cy="4191000"/>
          </a:xfrm>
        </p:spPr>
      </p:pic>
      <p:sp>
        <p:nvSpPr>
          <p:cNvPr id="1126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D06B152A-FED0-4E89-BD2C-AD54DAD05EEC}" type="slidenum">
              <a:rPr lang="en-US" smtClean="0">
                <a:solidFill>
                  <a:schemeClr val="tx2"/>
                </a:solidFill>
              </a:rPr>
              <a:pPr/>
              <a:t>23</a:t>
            </a:fld>
            <a:endParaRPr lang="en-US" smtClean="0">
              <a:solidFill>
                <a:schemeClr val="tx2"/>
              </a:solidFill>
            </a:endParaRPr>
          </a:p>
        </p:txBody>
      </p:sp>
      <p:sp>
        <p:nvSpPr>
          <p:cNvPr id="6" name="Rectangle 2"/>
          <p:cNvSpPr txBox="1">
            <a:spLocks noChangeArrowheads="1"/>
          </p:cNvSpPr>
          <p:nvPr/>
        </p:nvSpPr>
        <p:spPr>
          <a:xfrm>
            <a:off x="757989" y="5867400"/>
            <a:ext cx="7848600" cy="838200"/>
          </a:xfrm>
          <a:prstGeom prst="rect">
            <a:avLst/>
          </a:prstGeom>
        </p:spPr>
        <p:txBody>
          <a:bodyPr vert="horz" lIns="45720" rIns="45720" anchor="ctr">
            <a:normAutofit fontScale="60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pPr>
              <a:defRPr/>
            </a:pPr>
            <a:r>
              <a:rPr lang="en-US" sz="3200" dirty="0" smtClean="0"/>
              <a:t>Each admin </a:t>
            </a:r>
            <a:r>
              <a:rPr lang="en-US" sz="3200" dirty="0"/>
              <a:t>is able to manage individual password for security purposes.</a:t>
            </a:r>
            <a:endParaRPr lang="en-US" sz="3600" dirty="0" smtClean="0">
              <a:solidFill>
                <a:schemeClr val="tx2">
                  <a:satMod val="200000"/>
                </a:schemeClr>
              </a:solidFill>
            </a:endParaRPr>
          </a:p>
        </p:txBody>
      </p:sp>
    </p:spTree>
    <p:extLst>
      <p:ext uri="{BB962C8B-B14F-4D97-AF65-F5344CB8AC3E}">
        <p14:creationId xmlns:p14="http://schemas.microsoft.com/office/powerpoint/2010/main" val="4846732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152400"/>
            <a:ext cx="8305800" cy="1295400"/>
          </a:xfrm>
        </p:spPr>
        <p:txBody>
          <a:bodyPr/>
          <a:lstStyle/>
          <a:p>
            <a:pPr>
              <a:defRPr/>
            </a:pPr>
            <a:r>
              <a:rPr lang="en-US" sz="3200" dirty="0"/>
              <a:t>Admin manage other admins.</a:t>
            </a:r>
            <a:endParaRPr lang="en-US" sz="3200" dirty="0" smtClean="0">
              <a:solidFill>
                <a:schemeClr val="tx2">
                  <a:satMod val="200000"/>
                </a:schemeClr>
              </a:solidFill>
            </a:endParaRPr>
          </a:p>
        </p:txBody>
      </p:sp>
      <p:pic>
        <p:nvPicPr>
          <p:cNvPr id="2" name="Content Placeholder 1"/>
          <p:cNvPicPr>
            <a:picLocks noGrp="1" noChangeAspect="1"/>
          </p:cNvPicPr>
          <p:nvPr>
            <p:ph idx="1"/>
          </p:nvPr>
        </p:nvPicPr>
        <p:blipFill rotWithShape="1">
          <a:blip r:embed="rId2">
            <a:extLst>
              <a:ext uri="{28A0092B-C50C-407E-A947-70E740481C1C}">
                <a14:useLocalDpi xmlns:a14="http://schemas.microsoft.com/office/drawing/2010/main" val="0"/>
              </a:ext>
            </a:extLst>
          </a:blip>
          <a:srcRect r="3833"/>
          <a:stretch/>
        </p:blipFill>
        <p:spPr>
          <a:xfrm>
            <a:off x="1062789" y="1524000"/>
            <a:ext cx="7547811" cy="3733800"/>
          </a:xfrm>
        </p:spPr>
      </p:pic>
      <p:sp>
        <p:nvSpPr>
          <p:cNvPr id="122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A44BE4A4-A912-46C5-998F-9AF05B281049}" type="slidenum">
              <a:rPr lang="en-US" smtClean="0">
                <a:solidFill>
                  <a:schemeClr val="tx2"/>
                </a:solidFill>
              </a:rPr>
              <a:pPr/>
              <a:t>24</a:t>
            </a:fld>
            <a:endParaRPr lang="en-US" smtClean="0">
              <a:solidFill>
                <a:schemeClr val="tx2"/>
              </a:solidFill>
            </a:endParaRPr>
          </a:p>
        </p:txBody>
      </p:sp>
      <p:sp>
        <p:nvSpPr>
          <p:cNvPr id="6" name="Rectangle 2"/>
          <p:cNvSpPr txBox="1">
            <a:spLocks noChangeArrowheads="1"/>
          </p:cNvSpPr>
          <p:nvPr/>
        </p:nvSpPr>
        <p:spPr>
          <a:xfrm>
            <a:off x="609600" y="5257800"/>
            <a:ext cx="8305800" cy="1295400"/>
          </a:xfrm>
          <a:prstGeom prst="rect">
            <a:avLst/>
          </a:prstGeom>
        </p:spPr>
        <p:txBody>
          <a:bodyPr vert="horz" lIns="45720" rIns="45720" anchor="ctr">
            <a:normAutofit fontScale="925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pPr>
              <a:defRPr/>
            </a:pPr>
            <a:r>
              <a:rPr lang="en-US" sz="3200" dirty="0"/>
              <a:t>From this page the admin is able to add or remove another admin from the system.</a:t>
            </a:r>
            <a:endParaRPr lang="en-US" sz="3200" dirty="0" smtClean="0">
              <a:solidFill>
                <a:schemeClr val="tx2">
                  <a:satMod val="200000"/>
                </a:schemeClr>
              </a:solidFill>
            </a:endParaRPr>
          </a:p>
        </p:txBody>
      </p:sp>
    </p:spTree>
    <p:extLst>
      <p:ext uri="{BB962C8B-B14F-4D97-AF65-F5344CB8AC3E}">
        <p14:creationId xmlns:p14="http://schemas.microsoft.com/office/powerpoint/2010/main" val="35606395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533400"/>
            <a:ext cx="7924800" cy="914400"/>
          </a:xfrm>
        </p:spPr>
        <p:txBody>
          <a:bodyPr/>
          <a:lstStyle/>
          <a:p>
            <a:pPr>
              <a:defRPr/>
            </a:pPr>
            <a:r>
              <a:rPr lang="en-US" sz="3200" dirty="0"/>
              <a:t>Client </a:t>
            </a:r>
            <a:r>
              <a:rPr lang="en-US" sz="3200" dirty="0" smtClean="0"/>
              <a:t>panel.</a:t>
            </a:r>
            <a:endParaRPr lang="en-US" sz="3200" dirty="0" smtClean="0">
              <a:solidFill>
                <a:schemeClr val="tx2">
                  <a:satMod val="200000"/>
                </a:schemeClr>
              </a:solidFill>
            </a:endParaRPr>
          </a:p>
        </p:txBody>
      </p:sp>
      <p:pic>
        <p:nvPicPr>
          <p:cNvPr id="2" name="Content Placeholder 1"/>
          <p:cNvPicPr>
            <a:picLocks noGrp="1" noChangeAspect="1"/>
          </p:cNvPicPr>
          <p:nvPr>
            <p:ph idx="1"/>
          </p:nvPr>
        </p:nvPicPr>
        <p:blipFill rotWithShape="1">
          <a:blip r:embed="rId2">
            <a:extLst>
              <a:ext uri="{28A0092B-C50C-407E-A947-70E740481C1C}">
                <a14:useLocalDpi xmlns:a14="http://schemas.microsoft.com/office/drawing/2010/main" val="0"/>
              </a:ext>
            </a:extLst>
          </a:blip>
          <a:srcRect r="1970"/>
          <a:stretch/>
        </p:blipFill>
        <p:spPr>
          <a:xfrm>
            <a:off x="838200" y="1600200"/>
            <a:ext cx="7848600" cy="3886200"/>
          </a:xfrm>
        </p:spPr>
      </p:pic>
      <p:sp>
        <p:nvSpPr>
          <p:cNvPr id="1331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2E67ACE-2993-4EB4-BBB8-82C82AA53CBA}" type="slidenum">
              <a:rPr lang="en-US" smtClean="0">
                <a:solidFill>
                  <a:schemeClr val="tx2"/>
                </a:solidFill>
              </a:rPr>
              <a:pPr/>
              <a:t>25</a:t>
            </a:fld>
            <a:endParaRPr lang="en-US" smtClean="0">
              <a:solidFill>
                <a:schemeClr val="tx2"/>
              </a:solidFill>
            </a:endParaRPr>
          </a:p>
        </p:txBody>
      </p:sp>
      <p:sp>
        <p:nvSpPr>
          <p:cNvPr id="6" name="Rectangle 2"/>
          <p:cNvSpPr txBox="1">
            <a:spLocks noChangeArrowheads="1"/>
          </p:cNvSpPr>
          <p:nvPr/>
        </p:nvSpPr>
        <p:spPr>
          <a:xfrm>
            <a:off x="609600" y="5638800"/>
            <a:ext cx="7924800" cy="914400"/>
          </a:xfrm>
          <a:prstGeom prst="rect">
            <a:avLst/>
          </a:prstGeom>
        </p:spPr>
        <p:txBody>
          <a:bodyPr vert="horz" lIns="45720" rIns="45720" anchor="ctr">
            <a:normAutofit fontScale="70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pPr>
              <a:defRPr/>
            </a:pPr>
            <a:r>
              <a:rPr lang="en-US" sz="3200" dirty="0"/>
              <a:t>Upon login, the </a:t>
            </a:r>
            <a:r>
              <a:rPr lang="en-US" sz="3200" dirty="0" smtClean="0"/>
              <a:t>client </a:t>
            </a:r>
            <a:r>
              <a:rPr lang="en-US" sz="3200" dirty="0"/>
              <a:t>gets to this page that indicate some of the details they provided during the application period.</a:t>
            </a:r>
            <a:endParaRPr lang="en-US" sz="3200" dirty="0" smtClean="0">
              <a:solidFill>
                <a:schemeClr val="tx2">
                  <a:satMod val="200000"/>
                </a:schemeClr>
              </a:solidFill>
            </a:endParaRPr>
          </a:p>
        </p:txBody>
      </p:sp>
    </p:spTree>
    <p:extLst>
      <p:ext uri="{BB962C8B-B14F-4D97-AF65-F5344CB8AC3E}">
        <p14:creationId xmlns:p14="http://schemas.microsoft.com/office/powerpoint/2010/main" val="34878148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47700" y="381000"/>
            <a:ext cx="7772400" cy="762000"/>
          </a:xfrm>
        </p:spPr>
        <p:txBody>
          <a:bodyPr/>
          <a:lstStyle/>
          <a:p>
            <a:pPr>
              <a:defRPr/>
            </a:pPr>
            <a:r>
              <a:rPr lang="en-US" sz="3200" dirty="0"/>
              <a:t>Client manage location.</a:t>
            </a:r>
            <a:endParaRPr lang="en-US" sz="3200" dirty="0" smtClean="0">
              <a:solidFill>
                <a:schemeClr val="tx2">
                  <a:satMod val="200000"/>
                </a:schemeClr>
              </a:solidFill>
            </a:endParaRP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1" y="1143000"/>
            <a:ext cx="7824810" cy="4038600"/>
          </a:xfrm>
        </p:spPr>
      </p:pic>
      <p:sp>
        <p:nvSpPr>
          <p:cNvPr id="1434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6933ADBA-0263-46DB-B295-70F9066AD91D}" type="slidenum">
              <a:rPr lang="en-US" smtClean="0">
                <a:solidFill>
                  <a:schemeClr val="tx2"/>
                </a:solidFill>
              </a:rPr>
              <a:pPr/>
              <a:t>26</a:t>
            </a:fld>
            <a:endParaRPr lang="en-US" smtClean="0">
              <a:solidFill>
                <a:schemeClr val="tx2"/>
              </a:solidFill>
            </a:endParaRPr>
          </a:p>
        </p:txBody>
      </p:sp>
      <p:sp>
        <p:nvSpPr>
          <p:cNvPr id="6" name="Rectangle 2"/>
          <p:cNvSpPr txBox="1">
            <a:spLocks noChangeArrowheads="1"/>
          </p:cNvSpPr>
          <p:nvPr/>
        </p:nvSpPr>
        <p:spPr>
          <a:xfrm>
            <a:off x="228600" y="5562600"/>
            <a:ext cx="8153400" cy="838200"/>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defRPr/>
            </a:pPr>
            <a:r>
              <a:rPr lang="en-US" sz="1800" dirty="0"/>
              <a:t>The client can change the location where the waste is to be picked if for one reason or the other they indicated the wrong location during the application period. This gives them the chance to revert to a location of their choice.</a:t>
            </a:r>
            <a:endParaRPr lang="en-US" sz="1800" dirty="0" smtClean="0">
              <a:solidFill>
                <a:schemeClr val="tx2">
                  <a:satMod val="200000"/>
                </a:schemeClr>
              </a:solidFill>
            </a:endParaRPr>
          </a:p>
        </p:txBody>
      </p:sp>
    </p:spTree>
    <p:extLst>
      <p:ext uri="{BB962C8B-B14F-4D97-AF65-F5344CB8AC3E}">
        <p14:creationId xmlns:p14="http://schemas.microsoft.com/office/powerpoint/2010/main" val="37098508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457200"/>
            <a:ext cx="7848600" cy="838200"/>
          </a:xfrm>
        </p:spPr>
        <p:txBody>
          <a:bodyPr/>
          <a:lstStyle/>
          <a:p>
            <a:pPr>
              <a:defRPr/>
            </a:pPr>
            <a:r>
              <a:rPr lang="en-US" sz="3200" dirty="0"/>
              <a:t>Client manage waste type.</a:t>
            </a:r>
            <a:endParaRPr lang="en-US" sz="3200" dirty="0" smtClean="0">
              <a:solidFill>
                <a:schemeClr val="tx2">
                  <a:satMod val="200000"/>
                </a:schemeClr>
              </a:solidFill>
            </a:endParaRP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71600"/>
            <a:ext cx="8229599" cy="4191000"/>
          </a:xfrm>
        </p:spPr>
      </p:pic>
      <p:sp>
        <p:nvSpPr>
          <p:cNvPr id="1536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F8849632-DCB2-4DE4-A4FC-6F55381E32B4}" type="slidenum">
              <a:rPr lang="en-US" smtClean="0">
                <a:solidFill>
                  <a:schemeClr val="tx2"/>
                </a:solidFill>
              </a:rPr>
              <a:pPr/>
              <a:t>27</a:t>
            </a:fld>
            <a:endParaRPr lang="en-US" smtClean="0">
              <a:solidFill>
                <a:schemeClr val="tx2"/>
              </a:solidFill>
            </a:endParaRPr>
          </a:p>
        </p:txBody>
      </p:sp>
      <p:sp>
        <p:nvSpPr>
          <p:cNvPr id="6" name="Rectangle 2"/>
          <p:cNvSpPr txBox="1">
            <a:spLocks noChangeArrowheads="1"/>
          </p:cNvSpPr>
          <p:nvPr/>
        </p:nvSpPr>
        <p:spPr>
          <a:xfrm>
            <a:off x="457200" y="5562600"/>
            <a:ext cx="7848600" cy="1066800"/>
          </a:xfrm>
          <a:prstGeom prst="rect">
            <a:avLst/>
          </a:prstGeom>
        </p:spPr>
        <p:txBody>
          <a:bodyPr vert="horz" lIns="45720" rIns="45720" anchor="ctr">
            <a:normAutofit fontScale="55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pPr>
              <a:defRPr/>
            </a:pPr>
            <a:r>
              <a:rPr lang="en-US" sz="3200" dirty="0"/>
              <a:t>From here the client can edit the waste type as indicated in the differences in the prices on fig18 and fig19 respectively with the change in amount paid per the waste type.</a:t>
            </a:r>
            <a:endParaRPr lang="en-US" sz="3200" dirty="0" smtClean="0">
              <a:solidFill>
                <a:schemeClr val="tx2">
                  <a:satMod val="200000"/>
                </a:schemeClr>
              </a:solidFill>
            </a:endParaRPr>
          </a:p>
        </p:txBody>
      </p:sp>
    </p:spTree>
    <p:extLst>
      <p:ext uri="{BB962C8B-B14F-4D97-AF65-F5344CB8AC3E}">
        <p14:creationId xmlns:p14="http://schemas.microsoft.com/office/powerpoint/2010/main" val="15832534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457200"/>
            <a:ext cx="7848600" cy="838200"/>
          </a:xfrm>
        </p:spPr>
        <p:txBody>
          <a:bodyPr>
            <a:normAutofit fontScale="90000"/>
          </a:bodyPr>
          <a:lstStyle/>
          <a:p>
            <a:pPr>
              <a:defRPr/>
            </a:pPr>
            <a:r>
              <a:rPr lang="en-US" sz="3200" dirty="0"/>
              <a:t>Client change waste type </a:t>
            </a:r>
            <a:r>
              <a:rPr lang="en-US" sz="3200" dirty="0" smtClean="0"/>
              <a:t>successfully</a:t>
            </a:r>
            <a:endParaRPr lang="en-US" sz="3200" dirty="0" smtClean="0">
              <a:solidFill>
                <a:schemeClr val="tx2">
                  <a:satMod val="200000"/>
                </a:schemeClr>
              </a:solidFill>
            </a:endParaRP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524000"/>
            <a:ext cx="8229600" cy="4648199"/>
          </a:xfrm>
        </p:spPr>
      </p:pic>
      <p:sp>
        <p:nvSpPr>
          <p:cNvPr id="163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BF7EDC6F-B444-43C6-977D-219220DB0F3D}" type="slidenum">
              <a:rPr lang="en-US" smtClean="0">
                <a:solidFill>
                  <a:schemeClr val="tx2"/>
                </a:solidFill>
              </a:rPr>
              <a:pPr/>
              <a:t>28</a:t>
            </a:fld>
            <a:endParaRPr lang="en-US" smtClean="0">
              <a:solidFill>
                <a:schemeClr val="tx2"/>
              </a:solidFill>
            </a:endParaRPr>
          </a:p>
        </p:txBody>
      </p:sp>
    </p:spTree>
    <p:extLst>
      <p:ext uri="{BB962C8B-B14F-4D97-AF65-F5344CB8AC3E}">
        <p14:creationId xmlns:p14="http://schemas.microsoft.com/office/powerpoint/2010/main" val="3921047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0"/>
            <a:ext cx="7848600" cy="914400"/>
          </a:xfrm>
        </p:spPr>
        <p:txBody>
          <a:bodyPr>
            <a:noAutofit/>
          </a:bodyPr>
          <a:lstStyle/>
          <a:p>
            <a:pPr>
              <a:defRPr/>
            </a:pPr>
            <a:r>
              <a:rPr lang="en-US" sz="3600" dirty="0"/>
              <a:t>Client manage password.</a:t>
            </a:r>
            <a:endParaRPr lang="en-US" sz="3600" dirty="0">
              <a:solidFill>
                <a:schemeClr val="tx2">
                  <a:satMod val="200000"/>
                </a:schemeClr>
              </a:solidFill>
            </a:endParaRPr>
          </a:p>
        </p:txBody>
      </p:sp>
      <p:pic>
        <p:nvPicPr>
          <p:cNvPr id="2" name="Content Placeholder 1"/>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3125"/>
          <a:stretch/>
        </p:blipFill>
        <p:spPr>
          <a:xfrm>
            <a:off x="533400" y="1905000"/>
            <a:ext cx="8229600" cy="3543300"/>
          </a:xfrm>
        </p:spPr>
      </p:pic>
      <p:sp>
        <p:nvSpPr>
          <p:cNvPr id="174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42D6031-10AA-482B-BFD0-4643B9260053}" type="slidenum">
              <a:rPr lang="en-US" smtClean="0">
                <a:solidFill>
                  <a:schemeClr val="tx2"/>
                </a:solidFill>
              </a:rPr>
              <a:pPr/>
              <a:t>29</a:t>
            </a:fld>
            <a:endParaRPr lang="en-US" smtClean="0">
              <a:solidFill>
                <a:schemeClr val="tx2"/>
              </a:solidFill>
            </a:endParaRPr>
          </a:p>
        </p:txBody>
      </p:sp>
      <p:sp>
        <p:nvSpPr>
          <p:cNvPr id="6" name="Rectangle 2"/>
          <p:cNvSpPr txBox="1">
            <a:spLocks noChangeArrowheads="1"/>
          </p:cNvSpPr>
          <p:nvPr/>
        </p:nvSpPr>
        <p:spPr>
          <a:xfrm>
            <a:off x="533400" y="5715000"/>
            <a:ext cx="7848600" cy="914400"/>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defRPr/>
            </a:pPr>
            <a:r>
              <a:rPr lang="en-US" sz="2400" dirty="0"/>
              <a:t>The client has the ability to change the passwords</a:t>
            </a:r>
            <a:endParaRPr lang="en-US" sz="2400" dirty="0">
              <a:solidFill>
                <a:schemeClr val="tx2">
                  <a:satMod val="200000"/>
                </a:schemeClr>
              </a:solidFill>
            </a:endParaRPr>
          </a:p>
        </p:txBody>
      </p:sp>
    </p:spTree>
    <p:extLst>
      <p:ext uri="{BB962C8B-B14F-4D97-AF65-F5344CB8AC3E}">
        <p14:creationId xmlns:p14="http://schemas.microsoft.com/office/powerpoint/2010/main" val="2170449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a:xfrm>
            <a:off x="457200" y="1371600"/>
            <a:ext cx="7467600" cy="5029200"/>
          </a:xfrm>
        </p:spPr>
        <p:txBody>
          <a:bodyPr>
            <a:normAutofit fontScale="92500" lnSpcReduction="10000"/>
          </a:bodyPr>
          <a:lstStyle/>
          <a:p>
            <a:r>
              <a:rPr lang="en-US" dirty="0"/>
              <a:t>The general objective of the study was to assess the e-waste landscape in Kenya and specifically Nairobi and come up with a system solution that will help manage the collection and disposal of e-waste</a:t>
            </a:r>
            <a:r>
              <a:rPr lang="en-US" dirty="0" smtClean="0"/>
              <a:t>.</a:t>
            </a:r>
          </a:p>
          <a:p>
            <a:r>
              <a:rPr lang="en-US" dirty="0"/>
              <a:t>Create a system that matches the user requirement.</a:t>
            </a:r>
          </a:p>
        </p:txBody>
      </p:sp>
    </p:spTree>
    <p:extLst>
      <p:ext uri="{BB962C8B-B14F-4D97-AF65-F5344CB8AC3E}">
        <p14:creationId xmlns:p14="http://schemas.microsoft.com/office/powerpoint/2010/main" val="204572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274638"/>
            <a:ext cx="7467600" cy="1020762"/>
          </a:xfrm>
        </p:spPr>
        <p:txBody>
          <a:bodyPr>
            <a:normAutofit fontScale="90000"/>
          </a:bodyPr>
          <a:lstStyle/>
          <a:p>
            <a:pPr>
              <a:defRPr/>
            </a:pPr>
            <a:r>
              <a:rPr lang="en-US" b="1" dirty="0"/>
              <a:t>Backend database structure</a:t>
            </a:r>
            <a:endParaRPr lang="en-US" b="1" dirty="0" smtClean="0">
              <a:solidFill>
                <a:schemeClr val="tx2">
                  <a:satMod val="200000"/>
                </a:schemeClr>
              </a:solidFill>
            </a:endParaRPr>
          </a:p>
        </p:txBody>
      </p:sp>
      <p:sp>
        <p:nvSpPr>
          <p:cNvPr id="1843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DA46CC6A-7FBE-462B-A1F6-496A859CC8D5}" type="slidenum">
              <a:rPr lang="en-US" smtClean="0">
                <a:solidFill>
                  <a:schemeClr val="tx2"/>
                </a:solidFill>
              </a:rPr>
              <a:pPr/>
              <a:t>30</a:t>
            </a:fld>
            <a:endParaRPr lang="en-US" smtClean="0">
              <a:solidFill>
                <a:schemeClr val="tx2"/>
              </a:solidFill>
            </a:endParaRPr>
          </a:p>
        </p:txBody>
      </p:sp>
      <p:pic>
        <p:nvPicPr>
          <p:cNvPr id="3" name="Content Placeholder 2"/>
          <p:cNvPicPr>
            <a:picLocks noGrp="1" noChangeAspect="1"/>
          </p:cNvPicPr>
          <p:nvPr>
            <p:ph idx="1"/>
          </p:nvPr>
        </p:nvPicPr>
        <p:blipFill rotWithShape="1">
          <a:blip r:embed="rId2">
            <a:extLst>
              <a:ext uri="{28A0092B-C50C-407E-A947-70E740481C1C}">
                <a14:useLocalDpi xmlns:a14="http://schemas.microsoft.com/office/drawing/2010/main" val="0"/>
              </a:ext>
            </a:extLst>
          </a:blip>
          <a:srcRect r="9175"/>
          <a:stretch/>
        </p:blipFill>
        <p:spPr>
          <a:xfrm>
            <a:off x="533400" y="2849562"/>
            <a:ext cx="8229600" cy="3600803"/>
          </a:xfrm>
        </p:spPr>
      </p:pic>
      <p:sp>
        <p:nvSpPr>
          <p:cNvPr id="23" name="Rectangle 2"/>
          <p:cNvSpPr txBox="1">
            <a:spLocks noChangeArrowheads="1"/>
          </p:cNvSpPr>
          <p:nvPr/>
        </p:nvSpPr>
        <p:spPr>
          <a:xfrm>
            <a:off x="609600" y="1828800"/>
            <a:ext cx="7467600" cy="1020762"/>
          </a:xfrm>
          <a:prstGeom prst="rect">
            <a:avLst/>
          </a:prstGeom>
        </p:spPr>
        <p:txBody>
          <a:bodyPr vert="horz" lIns="45720" rIns="45720" anchor="ctr">
            <a:normAutofit fontScale="97500"/>
          </a:bodyPr>
          <a:lstStyle>
            <a:lvl1pPr algn="l" rtl="0" eaLnBrk="1" latinLnBrk="0" hangingPunct="1">
              <a:spcBef>
                <a:spcPct val="0"/>
              </a:spcBef>
              <a:buNone/>
              <a:defRPr kumimoji="0" sz="4600" kern="1200">
                <a:solidFill>
                  <a:schemeClr val="tx1"/>
                </a:solidFill>
                <a:latin typeface="+mj-lt"/>
                <a:ea typeface="+mj-ea"/>
                <a:cs typeface="+mj-cs"/>
              </a:defRPr>
            </a:lvl1pPr>
          </a:lstStyle>
          <a:p>
            <a:pPr>
              <a:defRPr/>
            </a:pPr>
            <a:r>
              <a:rPr lang="en-US" sz="2800" dirty="0"/>
              <a:t>Admin table.</a:t>
            </a:r>
            <a:endParaRPr lang="en-US" sz="2800" b="1" dirty="0" smtClean="0">
              <a:solidFill>
                <a:schemeClr val="tx2">
                  <a:satMod val="200000"/>
                </a:schemeClr>
              </a:solidFill>
            </a:endParaRPr>
          </a:p>
        </p:txBody>
      </p:sp>
    </p:spTree>
    <p:extLst>
      <p:ext uri="{BB962C8B-B14F-4D97-AF65-F5344CB8AC3E}">
        <p14:creationId xmlns:p14="http://schemas.microsoft.com/office/powerpoint/2010/main" val="3431426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762000"/>
            <a:ext cx="7772400" cy="762000"/>
          </a:xfrm>
        </p:spPr>
        <p:txBody>
          <a:bodyPr>
            <a:normAutofit/>
          </a:bodyPr>
          <a:lstStyle/>
          <a:p>
            <a:pPr>
              <a:defRPr/>
            </a:pPr>
            <a:r>
              <a:rPr lang="en-US" sz="3200" dirty="0"/>
              <a:t>Client table.</a:t>
            </a:r>
            <a:endParaRPr lang="en-US" sz="3200" dirty="0">
              <a:solidFill>
                <a:schemeClr val="tx2">
                  <a:satMod val="200000"/>
                </a:schemeClr>
              </a:solidFill>
            </a:endParaRP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752600"/>
            <a:ext cx="8001000" cy="4572000"/>
          </a:xfrm>
        </p:spPr>
      </p:pic>
      <p:sp>
        <p:nvSpPr>
          <p:cNvPr id="1946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E9D8FA6E-D828-4554-AFDA-30EF2858CE80}" type="slidenum">
              <a:rPr lang="en-US" smtClean="0">
                <a:solidFill>
                  <a:schemeClr val="tx2"/>
                </a:solidFill>
              </a:rPr>
              <a:pPr/>
              <a:t>31</a:t>
            </a:fld>
            <a:endParaRPr lang="en-US" smtClean="0">
              <a:solidFill>
                <a:schemeClr val="tx2"/>
              </a:solidFill>
            </a:endParaRPr>
          </a:p>
        </p:txBody>
      </p:sp>
    </p:spTree>
    <p:extLst>
      <p:ext uri="{BB962C8B-B14F-4D97-AF65-F5344CB8AC3E}">
        <p14:creationId xmlns:p14="http://schemas.microsoft.com/office/powerpoint/2010/main" val="3306549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762000"/>
            <a:ext cx="7924800" cy="609600"/>
          </a:xfrm>
        </p:spPr>
        <p:txBody>
          <a:bodyPr>
            <a:normAutofit/>
          </a:bodyPr>
          <a:lstStyle/>
          <a:p>
            <a:pPr>
              <a:defRPr/>
            </a:pPr>
            <a:r>
              <a:rPr lang="en-US" sz="3200" dirty="0" smtClean="0"/>
              <a:t>Garbage </a:t>
            </a:r>
            <a:r>
              <a:rPr lang="en-US" sz="3200" dirty="0"/>
              <a:t>type table.</a:t>
            </a:r>
            <a:endParaRPr lang="en-US" sz="3200" dirty="0">
              <a:solidFill>
                <a:schemeClr val="tx2">
                  <a:satMod val="200000"/>
                </a:schemeClr>
              </a:solidFill>
            </a:endParaRP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76400"/>
            <a:ext cx="8001000" cy="4648200"/>
          </a:xfrm>
        </p:spPr>
      </p:pic>
      <p:sp>
        <p:nvSpPr>
          <p:cNvPr id="2048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2C7AD59-D960-4D8B-AD20-468067A3988E}" type="slidenum">
              <a:rPr lang="en-US" smtClean="0">
                <a:solidFill>
                  <a:schemeClr val="tx2"/>
                </a:solidFill>
              </a:rPr>
              <a:pPr/>
              <a:t>32</a:t>
            </a:fld>
            <a:endParaRPr lang="en-US" smtClean="0">
              <a:solidFill>
                <a:schemeClr val="tx2"/>
              </a:solidFill>
            </a:endParaRPr>
          </a:p>
        </p:txBody>
      </p:sp>
    </p:spTree>
    <p:extLst>
      <p:ext uri="{BB962C8B-B14F-4D97-AF65-F5344CB8AC3E}">
        <p14:creationId xmlns:p14="http://schemas.microsoft.com/office/powerpoint/2010/main" val="3296543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28600" y="609600"/>
            <a:ext cx="7848600" cy="838200"/>
          </a:xfrm>
        </p:spPr>
        <p:txBody>
          <a:bodyPr>
            <a:normAutofit/>
          </a:bodyPr>
          <a:lstStyle/>
          <a:p>
            <a:pPr>
              <a:defRPr/>
            </a:pPr>
            <a:r>
              <a:rPr lang="en-US" sz="3200" dirty="0"/>
              <a:t>Location table.</a:t>
            </a:r>
            <a:endParaRPr lang="en-US" sz="3200" dirty="0" smtClean="0">
              <a:solidFill>
                <a:schemeClr val="tx2">
                  <a:satMod val="200000"/>
                </a:schemeClr>
              </a:solidFill>
            </a:endParaRP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600200"/>
            <a:ext cx="8610600" cy="4724400"/>
          </a:xfrm>
        </p:spPr>
      </p:pic>
      <p:sp>
        <p:nvSpPr>
          <p:cNvPr id="3379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3AD889CE-2536-4BF0-9F1E-E02AF541A1F0}" type="slidenum">
              <a:rPr lang="en-US" smtClean="0">
                <a:solidFill>
                  <a:schemeClr val="tx2"/>
                </a:solidFill>
              </a:rPr>
              <a:pPr/>
              <a:t>33</a:t>
            </a:fld>
            <a:endParaRPr lang="en-US" smtClean="0">
              <a:solidFill>
                <a:schemeClr val="tx2"/>
              </a:solidFill>
            </a:endParaRPr>
          </a:p>
        </p:txBody>
      </p:sp>
    </p:spTree>
    <p:extLst>
      <p:ext uri="{BB962C8B-B14F-4D97-AF65-F5344CB8AC3E}">
        <p14:creationId xmlns:p14="http://schemas.microsoft.com/office/powerpoint/2010/main" val="4164052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09600" y="685800"/>
            <a:ext cx="7772400" cy="762000"/>
          </a:xfrm>
        </p:spPr>
        <p:txBody>
          <a:bodyPr>
            <a:normAutofit/>
          </a:bodyPr>
          <a:lstStyle/>
          <a:p>
            <a:pPr eaLnBrk="1" fontAlgn="auto" hangingPunct="1">
              <a:spcAft>
                <a:spcPts val="0"/>
              </a:spcAft>
              <a:defRPr/>
            </a:pPr>
            <a:r>
              <a:rPr lang="en-US" sz="3200" dirty="0" smtClean="0">
                <a:solidFill>
                  <a:schemeClr val="tx2">
                    <a:satMod val="200000"/>
                  </a:schemeClr>
                </a:solidFill>
              </a:rPr>
              <a:t>Notice table</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752600"/>
            <a:ext cx="8305800" cy="4495800"/>
          </a:xfrm>
        </p:spPr>
      </p:pic>
      <p:sp>
        <p:nvSpPr>
          <p:cNvPr id="3482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E9367EA9-E80D-4EC7-92AA-5755681A6931}" type="slidenum">
              <a:rPr lang="en-US" smtClean="0">
                <a:solidFill>
                  <a:schemeClr val="tx2"/>
                </a:solidFill>
              </a:rPr>
              <a:pPr/>
              <a:t>34</a:t>
            </a:fld>
            <a:endParaRPr lang="en-US" smtClean="0">
              <a:solidFill>
                <a:schemeClr val="tx2"/>
              </a:solidFill>
            </a:endParaRPr>
          </a:p>
        </p:txBody>
      </p:sp>
    </p:spTree>
    <p:extLst>
      <p:ext uri="{BB962C8B-B14F-4D97-AF65-F5344CB8AC3E}">
        <p14:creationId xmlns:p14="http://schemas.microsoft.com/office/powerpoint/2010/main" val="2737083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467600" cy="685800"/>
          </a:xfrm>
        </p:spPr>
        <p:txBody>
          <a:bodyPr>
            <a:normAutofit fontScale="90000"/>
          </a:bodyPr>
          <a:lstStyle/>
          <a:p>
            <a:r>
              <a:rPr lang="en-US" dirty="0" smtClean="0"/>
              <a:t>System Testing</a:t>
            </a:r>
            <a:endParaRPr lang="en-US" dirty="0"/>
          </a:p>
        </p:txBody>
      </p:sp>
      <p:sp>
        <p:nvSpPr>
          <p:cNvPr id="3" name="Content Placeholder 2"/>
          <p:cNvSpPr>
            <a:spLocks noGrp="1"/>
          </p:cNvSpPr>
          <p:nvPr>
            <p:ph idx="1"/>
          </p:nvPr>
        </p:nvSpPr>
        <p:spPr>
          <a:xfrm>
            <a:off x="457200" y="2514601"/>
            <a:ext cx="8229600" cy="3962400"/>
          </a:xfrm>
        </p:spPr>
        <p:txBody>
          <a:bodyPr/>
          <a:lstStyle/>
          <a:p>
            <a:r>
              <a:rPr lang="en-US" dirty="0"/>
              <a:t>testing was performed on each </a:t>
            </a:r>
            <a:r>
              <a:rPr lang="en-US" dirty="0" smtClean="0"/>
              <a:t>modules during development.</a:t>
            </a:r>
            <a:endParaRPr lang="en-US" dirty="0"/>
          </a:p>
        </p:txBody>
      </p:sp>
      <p:sp>
        <p:nvSpPr>
          <p:cNvPr id="4" name="Title 1"/>
          <p:cNvSpPr txBox="1">
            <a:spLocks/>
          </p:cNvSpPr>
          <p:nvPr/>
        </p:nvSpPr>
        <p:spPr>
          <a:xfrm>
            <a:off x="595745" y="1524000"/>
            <a:ext cx="7467600" cy="685800"/>
          </a:xfrm>
          <a:prstGeom prst="rect">
            <a:avLst/>
          </a:prstGeom>
        </p:spPr>
        <p:txBody>
          <a:bodyPr vert="horz" lIns="45720" rIns="45720" anchor="ctr">
            <a:normAutofit fontScale="90000" lnSpcReduction="10000"/>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b="1" dirty="0"/>
              <a:t>Unit testing </a:t>
            </a:r>
            <a:endParaRPr lang="en-US" dirty="0"/>
          </a:p>
        </p:txBody>
      </p:sp>
    </p:spTree>
    <p:extLst>
      <p:ext uri="{BB962C8B-B14F-4D97-AF65-F5344CB8AC3E}">
        <p14:creationId xmlns:p14="http://schemas.microsoft.com/office/powerpoint/2010/main" val="2612590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Integration testing</a:t>
            </a:r>
            <a:endParaRPr lang="en-US" dirty="0"/>
          </a:p>
        </p:txBody>
      </p:sp>
      <p:sp>
        <p:nvSpPr>
          <p:cNvPr id="3" name="Content Placeholder 2"/>
          <p:cNvSpPr>
            <a:spLocks noGrp="1"/>
          </p:cNvSpPr>
          <p:nvPr>
            <p:ph idx="1"/>
          </p:nvPr>
        </p:nvSpPr>
        <p:spPr>
          <a:xfrm>
            <a:off x="457200" y="1600201"/>
            <a:ext cx="7467600" cy="3048000"/>
          </a:xfrm>
        </p:spPr>
        <p:txBody>
          <a:bodyPr/>
          <a:lstStyle/>
          <a:p>
            <a:r>
              <a:rPr lang="en-US" dirty="0" smtClean="0"/>
              <a:t>A test </a:t>
            </a:r>
            <a:r>
              <a:rPr lang="en-US" dirty="0"/>
              <a:t>was done </a:t>
            </a:r>
            <a:r>
              <a:rPr lang="en-US" dirty="0" smtClean="0"/>
              <a:t>during the integration of the modules </a:t>
            </a:r>
            <a:r>
              <a:rPr lang="en-US" dirty="0"/>
              <a:t>into </a:t>
            </a:r>
            <a:r>
              <a:rPr lang="en-US" dirty="0" smtClean="0"/>
              <a:t>one </a:t>
            </a:r>
            <a:r>
              <a:rPr lang="en-US" dirty="0"/>
              <a:t>software package. </a:t>
            </a:r>
            <a:endParaRPr lang="en-US" dirty="0"/>
          </a:p>
        </p:txBody>
      </p:sp>
    </p:spTree>
    <p:extLst>
      <p:ext uri="{BB962C8B-B14F-4D97-AF65-F5344CB8AC3E}">
        <p14:creationId xmlns:p14="http://schemas.microsoft.com/office/powerpoint/2010/main" val="2091389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implementation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During this stage the system is up and running.</a:t>
            </a:r>
          </a:p>
          <a:p>
            <a:r>
              <a:rPr lang="en-US" dirty="0" smtClean="0"/>
              <a:t>A direct approach is to be used during the implementation period as this is a new system.</a:t>
            </a:r>
          </a:p>
          <a:p>
            <a:r>
              <a:rPr lang="en-US" dirty="0" smtClean="0"/>
              <a:t>The method is also advantageous as the system is not critical in nature</a:t>
            </a:r>
            <a:endParaRPr lang="en-US" dirty="0"/>
          </a:p>
        </p:txBody>
      </p:sp>
    </p:spTree>
    <p:extLst>
      <p:ext uri="{BB962C8B-B14F-4D97-AF65-F5344CB8AC3E}">
        <p14:creationId xmlns:p14="http://schemas.microsoft.com/office/powerpoint/2010/main" val="3231826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Background overview</a:t>
            </a:r>
            <a:endParaRPr lang="en-US" dirty="0"/>
          </a:p>
        </p:txBody>
      </p:sp>
      <p:sp>
        <p:nvSpPr>
          <p:cNvPr id="3" name="Content Placeholder 2"/>
          <p:cNvSpPr>
            <a:spLocks noGrp="1"/>
          </p:cNvSpPr>
          <p:nvPr>
            <p:ph idx="1"/>
          </p:nvPr>
        </p:nvSpPr>
        <p:spPr>
          <a:xfrm>
            <a:off x="457200" y="1600200"/>
            <a:ext cx="8305800" cy="4525963"/>
          </a:xfrm>
        </p:spPr>
        <p:txBody>
          <a:bodyPr>
            <a:normAutofit fontScale="77500" lnSpcReduction="20000"/>
          </a:bodyPr>
          <a:lstStyle/>
          <a:p>
            <a:pPr marL="36576" indent="0">
              <a:buNone/>
            </a:pPr>
            <a:r>
              <a:rPr lang="en-US" dirty="0"/>
              <a:t>With increase in growth of use of </a:t>
            </a:r>
            <a:r>
              <a:rPr lang="en-US" dirty="0" smtClean="0"/>
              <a:t>these electronic </a:t>
            </a:r>
            <a:r>
              <a:rPr lang="en-US" dirty="0"/>
              <a:t>devices comes a higher rate of obsolesce due to technological changes to fit the current changing needs and this means that there is need to come up with a mechanism of dealing with the disposal of this large chunks of computers putting in mind social and environmental consequences that arise such as issues to do with health care and pollution </a:t>
            </a:r>
            <a:r>
              <a:rPr lang="en-US" dirty="0" smtClean="0"/>
              <a:t>caused by </a:t>
            </a:r>
            <a:r>
              <a:rPr lang="en-US" dirty="0"/>
              <a:t>non-biodegradable equipment’s. </a:t>
            </a:r>
          </a:p>
        </p:txBody>
      </p:sp>
    </p:spTree>
    <p:extLst>
      <p:ext uri="{BB962C8B-B14F-4D97-AF65-F5344CB8AC3E}">
        <p14:creationId xmlns:p14="http://schemas.microsoft.com/office/powerpoint/2010/main" val="1824557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p:txBody>
          <a:bodyPr/>
          <a:lstStyle/>
          <a:p>
            <a:r>
              <a:rPr lang="en-US" dirty="0" smtClean="0"/>
              <a:t>It is limited </a:t>
            </a:r>
            <a:r>
              <a:rPr lang="en-US" dirty="0"/>
              <a:t>to IT equipment; specifically personal computers (or desktop PCs), laptops (notebooks), cathode ray tube (CRT) and flat panel monitors, printers, and related computer accessories. </a:t>
            </a:r>
          </a:p>
        </p:txBody>
      </p:sp>
    </p:spTree>
    <p:extLst>
      <p:ext uri="{BB962C8B-B14F-4D97-AF65-F5344CB8AC3E}">
        <p14:creationId xmlns:p14="http://schemas.microsoft.com/office/powerpoint/2010/main" val="2299289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Justification</a:t>
            </a:r>
            <a:endParaRPr lang="en-US" dirty="0"/>
          </a:p>
        </p:txBody>
      </p:sp>
      <p:sp>
        <p:nvSpPr>
          <p:cNvPr id="3" name="Content Placeholder 2"/>
          <p:cNvSpPr>
            <a:spLocks noGrp="1"/>
          </p:cNvSpPr>
          <p:nvPr>
            <p:ph idx="1"/>
          </p:nvPr>
        </p:nvSpPr>
        <p:spPr/>
        <p:txBody>
          <a:bodyPr>
            <a:normAutofit fontScale="77500" lnSpcReduction="20000"/>
          </a:bodyPr>
          <a:lstStyle/>
          <a:p>
            <a:pPr marL="36576" indent="0">
              <a:buNone/>
            </a:pPr>
            <a:r>
              <a:rPr lang="en-US" dirty="0"/>
              <a:t>The project will be of great impact as if focuses on an issue that’s has been overlooked and given little attention. The main agenda of the project is to come up with e-waste management system that will touch on almost all sectors as ICT is highly embraced within Kenya. The main beneficiaries of this system will be National environmental management authority alongside the municipal council of Nairobi who are actively involved in the collection and disposal of waste.</a:t>
            </a:r>
          </a:p>
        </p:txBody>
      </p:sp>
    </p:spTree>
    <p:extLst>
      <p:ext uri="{BB962C8B-B14F-4D97-AF65-F5344CB8AC3E}">
        <p14:creationId xmlns:p14="http://schemas.microsoft.com/office/powerpoint/2010/main" val="2779294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normAutofit fontScale="90000"/>
          </a:bodyPr>
          <a:lstStyle/>
          <a:p>
            <a:r>
              <a:rPr lang="en-US" dirty="0" smtClean="0"/>
              <a:t>Methodology</a:t>
            </a:r>
            <a:endParaRPr lang="en-US" dirty="0"/>
          </a:p>
        </p:txBody>
      </p:sp>
      <p:sp>
        <p:nvSpPr>
          <p:cNvPr id="3" name="Content Placeholder 2"/>
          <p:cNvSpPr>
            <a:spLocks noGrp="1"/>
          </p:cNvSpPr>
          <p:nvPr>
            <p:ph idx="1"/>
          </p:nvPr>
        </p:nvSpPr>
        <p:spPr>
          <a:xfrm>
            <a:off x="457200" y="2103437"/>
            <a:ext cx="7467600" cy="4525963"/>
          </a:xfrm>
        </p:spPr>
        <p:txBody>
          <a:bodyPr/>
          <a:lstStyle/>
          <a:p>
            <a:r>
              <a:rPr lang="en-US" dirty="0"/>
              <a:t>Interviews</a:t>
            </a:r>
          </a:p>
          <a:p>
            <a:r>
              <a:rPr lang="en-US" dirty="0"/>
              <a:t>Observation </a:t>
            </a:r>
          </a:p>
          <a:p>
            <a:r>
              <a:rPr lang="en-US" dirty="0"/>
              <a:t>Questionnaires</a:t>
            </a:r>
          </a:p>
        </p:txBody>
      </p:sp>
      <p:sp>
        <p:nvSpPr>
          <p:cNvPr id="4" name="Title 1"/>
          <p:cNvSpPr txBox="1">
            <a:spLocks/>
          </p:cNvSpPr>
          <p:nvPr/>
        </p:nvSpPr>
        <p:spPr>
          <a:xfrm>
            <a:off x="457200" y="1078202"/>
            <a:ext cx="7467600" cy="639762"/>
          </a:xfrm>
          <a:prstGeom prst="rect">
            <a:avLst/>
          </a:prstGeom>
        </p:spPr>
        <p:txBody>
          <a:bodyPr vert="horz" lIns="45720" rIns="45720" anchor="ctr">
            <a:normAutofit fontScale="45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dirty="0"/>
              <a:t>Requirement gathering and analysis</a:t>
            </a:r>
            <a:endParaRPr lang="en-US" dirty="0"/>
          </a:p>
        </p:txBody>
      </p:sp>
    </p:spTree>
    <p:extLst>
      <p:ext uri="{BB962C8B-B14F-4D97-AF65-F5344CB8AC3E}">
        <p14:creationId xmlns:p14="http://schemas.microsoft.com/office/powerpoint/2010/main" val="226556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normAutofit/>
          </a:bodyPr>
          <a:lstStyle/>
          <a:p>
            <a:r>
              <a:rPr lang="en-US" sz="2000" b="1" dirty="0"/>
              <a:t>System minimum requirements</a:t>
            </a:r>
            <a:endParaRPr lang="en-US" sz="2000" dirty="0"/>
          </a:p>
        </p:txBody>
      </p:sp>
      <p:sp>
        <p:nvSpPr>
          <p:cNvPr id="3" name="Content Placeholder 2"/>
          <p:cNvSpPr>
            <a:spLocks noGrp="1"/>
          </p:cNvSpPr>
          <p:nvPr>
            <p:ph idx="1"/>
          </p:nvPr>
        </p:nvSpPr>
        <p:spPr>
          <a:xfrm>
            <a:off x="457200" y="2133601"/>
            <a:ext cx="7467600" cy="914399"/>
          </a:xfrm>
        </p:spPr>
        <p:txBody>
          <a:bodyPr/>
          <a:lstStyle/>
          <a:p>
            <a:r>
              <a:rPr lang="en-US" sz="1600" dirty="0"/>
              <a:t>RAM at list 2GB</a:t>
            </a:r>
          </a:p>
          <a:p>
            <a:r>
              <a:rPr lang="en-US" sz="1600" dirty="0"/>
              <a:t>Back up disks like CD ROM and flash disk</a:t>
            </a:r>
          </a:p>
          <a:p>
            <a:endParaRPr lang="en-US" dirty="0"/>
          </a:p>
        </p:txBody>
      </p:sp>
      <p:sp>
        <p:nvSpPr>
          <p:cNvPr id="4" name="Title 1"/>
          <p:cNvSpPr txBox="1">
            <a:spLocks/>
          </p:cNvSpPr>
          <p:nvPr/>
        </p:nvSpPr>
        <p:spPr>
          <a:xfrm>
            <a:off x="609600" y="1295400"/>
            <a:ext cx="7467600" cy="639762"/>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sz="2000" b="1" dirty="0" smtClean="0"/>
              <a:t>Hardware requirement</a:t>
            </a:r>
            <a:endParaRPr lang="en-US" sz="2000" dirty="0"/>
          </a:p>
        </p:txBody>
      </p:sp>
      <p:sp>
        <p:nvSpPr>
          <p:cNvPr id="5" name="Title 1"/>
          <p:cNvSpPr txBox="1">
            <a:spLocks/>
          </p:cNvSpPr>
          <p:nvPr/>
        </p:nvSpPr>
        <p:spPr>
          <a:xfrm>
            <a:off x="623455" y="4098492"/>
            <a:ext cx="7467600" cy="639762"/>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sz="2000" b="1" dirty="0" smtClean="0"/>
              <a:t>Software requirement</a:t>
            </a:r>
            <a:endParaRPr lang="en-US" sz="2000" dirty="0"/>
          </a:p>
        </p:txBody>
      </p:sp>
      <p:sp>
        <p:nvSpPr>
          <p:cNvPr id="6" name="Content Placeholder 2"/>
          <p:cNvSpPr txBox="1">
            <a:spLocks/>
          </p:cNvSpPr>
          <p:nvPr/>
        </p:nvSpPr>
        <p:spPr>
          <a:xfrm>
            <a:off x="457200" y="4987635"/>
            <a:ext cx="7467600" cy="1489365"/>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en-US" sz="1600" dirty="0"/>
              <a:t>Microsoft Windows (operating system)</a:t>
            </a:r>
          </a:p>
          <a:p>
            <a:r>
              <a:rPr lang="en-US" sz="1600" dirty="0"/>
              <a:t>Software development tool (Visual </a:t>
            </a:r>
            <a:r>
              <a:rPr lang="en-US" sz="1600" dirty="0" smtClean="0"/>
              <a:t>Studio Code) </a:t>
            </a:r>
            <a:endParaRPr lang="en-US" sz="1600" dirty="0"/>
          </a:p>
          <a:p>
            <a:pPr marL="36576" indent="0">
              <a:buNone/>
            </a:pPr>
            <a:endParaRPr lang="en-US" dirty="0"/>
          </a:p>
        </p:txBody>
      </p:sp>
    </p:spTree>
    <p:extLst>
      <p:ext uri="{BB962C8B-B14F-4D97-AF65-F5344CB8AC3E}">
        <p14:creationId xmlns:p14="http://schemas.microsoft.com/office/powerpoint/2010/main" val="1400921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Autofit/>
          </a:bodyPr>
          <a:lstStyle/>
          <a:p>
            <a:r>
              <a:rPr lang="en-US" sz="3200" b="1" dirty="0"/>
              <a:t>S</a:t>
            </a:r>
            <a:r>
              <a:rPr lang="en-US" sz="3200" b="1" dirty="0" smtClean="0"/>
              <a:t>ystem </a:t>
            </a:r>
            <a:r>
              <a:rPr lang="en-US" sz="3200" b="1" dirty="0"/>
              <a:t>design</a:t>
            </a:r>
            <a:br>
              <a:rPr lang="en-US" sz="3200" b="1" dirty="0"/>
            </a:br>
            <a:endParaRPr lang="en-US" sz="32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438400"/>
            <a:ext cx="7543800" cy="4114800"/>
          </a:xfrm>
        </p:spPr>
      </p:pic>
      <p:sp>
        <p:nvSpPr>
          <p:cNvPr id="4" name="Title 1"/>
          <p:cNvSpPr txBox="1">
            <a:spLocks/>
          </p:cNvSpPr>
          <p:nvPr/>
        </p:nvSpPr>
        <p:spPr>
          <a:xfrm>
            <a:off x="457200" y="1447800"/>
            <a:ext cx="7467600" cy="7921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sz="3200" b="1" dirty="0" smtClean="0"/>
              <a:t>Architectural Framework </a:t>
            </a:r>
            <a:endParaRPr lang="en-US" sz="3200" dirty="0"/>
          </a:p>
        </p:txBody>
      </p:sp>
    </p:spTree>
    <p:extLst>
      <p:ext uri="{BB962C8B-B14F-4D97-AF65-F5344CB8AC3E}">
        <p14:creationId xmlns:p14="http://schemas.microsoft.com/office/powerpoint/2010/main" val="3608529720"/>
      </p:ext>
    </p:extLst>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878</TotalTime>
  <Words>954</Words>
  <Application>Microsoft Office PowerPoint</Application>
  <PresentationFormat>On-screen Show (4:3)</PresentationFormat>
  <Paragraphs>104</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Technic</vt:lpstr>
      <vt:lpstr>E-Waste management system</vt:lpstr>
      <vt:lpstr>Problem statement</vt:lpstr>
      <vt:lpstr>Objective</vt:lpstr>
      <vt:lpstr>Background overview</vt:lpstr>
      <vt:lpstr>Scope</vt:lpstr>
      <vt:lpstr>Justification</vt:lpstr>
      <vt:lpstr>Methodology</vt:lpstr>
      <vt:lpstr>System minimum requirements</vt:lpstr>
      <vt:lpstr>System design </vt:lpstr>
      <vt:lpstr>Frontend software details</vt:lpstr>
      <vt:lpstr>Backend software details</vt:lpstr>
      <vt:lpstr>Sample screenshots of the project</vt:lpstr>
      <vt:lpstr>Frontend Samples</vt:lpstr>
      <vt:lpstr>Home page</vt:lpstr>
      <vt:lpstr>About Us</vt:lpstr>
      <vt:lpstr>Contact us</vt:lpstr>
      <vt:lpstr>Sign-up</vt:lpstr>
      <vt:lpstr>Login</vt:lpstr>
      <vt:lpstr>Admin panel</vt:lpstr>
      <vt:lpstr>Admin manage users and payments.</vt:lpstr>
      <vt:lpstr>Admin manage location and payments.</vt:lpstr>
      <vt:lpstr>Admin manage waste type and payment.</vt:lpstr>
      <vt:lpstr>Admin manage password.</vt:lpstr>
      <vt:lpstr>Admin manage other admins.</vt:lpstr>
      <vt:lpstr>Client panel.</vt:lpstr>
      <vt:lpstr>Client manage location.</vt:lpstr>
      <vt:lpstr>Client manage waste type.</vt:lpstr>
      <vt:lpstr>Client change waste type successfully</vt:lpstr>
      <vt:lpstr>Client manage password.</vt:lpstr>
      <vt:lpstr>Backend database structure</vt:lpstr>
      <vt:lpstr>Client table.</vt:lpstr>
      <vt:lpstr>Garbage type table.</vt:lpstr>
      <vt:lpstr>Location table.</vt:lpstr>
      <vt:lpstr>Notice table</vt:lpstr>
      <vt:lpstr>System Testing</vt:lpstr>
      <vt:lpstr>Integration testing</vt:lpstr>
      <vt:lpstr>System implementation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BCS 3106</dc:title>
  <dc:creator>user</dc:creator>
  <cp:lastModifiedBy>MR. T</cp:lastModifiedBy>
  <cp:revision>31</cp:revision>
  <dcterms:created xsi:type="dcterms:W3CDTF">2015-10-21T06:50:45Z</dcterms:created>
  <dcterms:modified xsi:type="dcterms:W3CDTF">2021-04-15T14:12:41Z</dcterms:modified>
</cp:coreProperties>
</file>